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8" r:id="rId4"/>
  </p:sldMasterIdLst>
  <p:notesMasterIdLst>
    <p:notesMasterId r:id="rId14"/>
  </p:notesMasterIdLst>
  <p:handoutMasterIdLst>
    <p:handoutMasterId r:id="rId15"/>
  </p:handoutMasterIdLst>
  <p:sldIdLst>
    <p:sldId id="685" r:id="rId5"/>
    <p:sldId id="686" r:id="rId6"/>
    <p:sldId id="693" r:id="rId7"/>
    <p:sldId id="692" r:id="rId8"/>
    <p:sldId id="694" r:id="rId9"/>
    <p:sldId id="687" r:id="rId10"/>
    <p:sldId id="688" r:id="rId11"/>
    <p:sldId id="689" r:id="rId12"/>
    <p:sldId id="691" r:id="rId13"/>
  </p:sldIdLst>
  <p:sldSz cx="9144000" cy="5143500" type="screen16x9"/>
  <p:notesSz cx="6797675" cy="9926638"/>
  <p:defaultTextStyle>
    <a:defPPr>
      <a:defRPr lang="nb-NO"/>
    </a:defPPr>
    <a:lvl1pPr marL="0" algn="l" defTabSz="6857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42863" algn="l" defTabSz="6857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85727" algn="l" defTabSz="6857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028590" algn="l" defTabSz="6857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71453" algn="l" defTabSz="6857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714316" algn="l" defTabSz="6857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057180" algn="l" defTabSz="6857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400043" algn="l" defTabSz="6857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742906" algn="l" defTabSz="68572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EE9D44-9E46-4008-87CF-1720A919D10C}" v="6" dt="2025-02-05T13:24:44.140"/>
  </p1510:revLst>
</p1510:revInfo>
</file>

<file path=ppt/tableStyles.xml><?xml version="1.0" encoding="utf-8"?>
<a:tblStyleLst xmlns:a="http://schemas.openxmlformats.org/drawingml/2006/main" def="{69F8066A-57FF-4B77-866B-25E5DA4F11DA}">
  <a:tblStyle styleId="{69F8066A-57FF-4B77-866B-25E5DA4F11DA}" styleName="BaneNOR Tabell">
    <a:wholeTbl>
      <a:tcTxStyle>
        <a:fontRef idx="minor">
          <a:prstClr val="black"/>
        </a:fontRef>
        <a:schemeClr val="dk2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dk2"/>
      </a:tcTxStyle>
      <a:tcStyle>
        <a:tcBdr>
          <a:top>
            <a:ln>
              <a:noFill/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5810" autoAdjust="0"/>
  </p:normalViewPr>
  <p:slideViewPr>
    <p:cSldViewPr snapToGrid="0">
      <p:cViewPr varScale="1">
        <p:scale>
          <a:sx n="88" d="100"/>
          <a:sy n="88" d="100"/>
        </p:scale>
        <p:origin x="680" y="64"/>
      </p:cViewPr>
      <p:guideLst>
        <p:guide orient="horz" pos="2160"/>
        <p:guide pos="3841"/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-283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C05D6-414E-4B20-9ECB-F07E355333E0}" type="datetimeFigureOut">
              <a:rPr lang="nb-NO" smtClean="0"/>
              <a:t>05.02.2025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39458-9CD2-48A0-B444-3FA9F3910B4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80818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29F13-A8C3-40EC-B558-C8867EE70568}" type="datetimeFigureOut">
              <a:rPr lang="nb-NO" smtClean="0"/>
              <a:t>05.02.2025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39210-402D-4757-8DB5-B894C92C4E6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9232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2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63" algn="l" defTabSz="68572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27" algn="l" defTabSz="68572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590" algn="l" defTabSz="68572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453" algn="l" defTabSz="68572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316" algn="l" defTabSz="68572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180" algn="l" defTabSz="68572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043" algn="l" defTabSz="68572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906" algn="l" defTabSz="68572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D0F6DC1-763B-41A2-9911-E4BA83747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295" y="1222946"/>
            <a:ext cx="6192000" cy="756000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defRPr sz="2600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13B226E-626D-4DDC-A7AF-D5EA63175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92" y="2184768"/>
            <a:ext cx="4248000" cy="4680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342743" indent="0" algn="ctr">
              <a:buNone/>
              <a:defRPr sz="1500"/>
            </a:lvl2pPr>
            <a:lvl3pPr marL="685486" indent="0" algn="ctr">
              <a:buNone/>
              <a:defRPr sz="1300"/>
            </a:lvl3pPr>
            <a:lvl4pPr marL="1028228" indent="0" algn="ctr">
              <a:buNone/>
              <a:defRPr sz="1200"/>
            </a:lvl4pPr>
            <a:lvl5pPr marL="1370972" indent="0" algn="ctr">
              <a:buNone/>
              <a:defRPr sz="1200"/>
            </a:lvl5pPr>
            <a:lvl6pPr marL="1713714" indent="0" algn="ctr">
              <a:buNone/>
              <a:defRPr sz="1200"/>
            </a:lvl6pPr>
            <a:lvl7pPr marL="2056457" indent="0" algn="ctr">
              <a:buNone/>
              <a:defRPr sz="1200"/>
            </a:lvl7pPr>
            <a:lvl8pPr marL="2399200" indent="0" algn="ctr">
              <a:buNone/>
              <a:defRPr sz="1200"/>
            </a:lvl8pPr>
            <a:lvl9pPr marL="2741942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0" name="Plassholder for innhold 24">
            <a:extLst>
              <a:ext uri="{FF2B5EF4-FFF2-40B4-BE49-F238E27FC236}">
                <a16:creationId xmlns:a16="http://schemas.microsoft.com/office/drawing/2014/main" id="{36A49588-2C3C-436E-90A8-AF1A8C5B92C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8374" y="4396576"/>
            <a:ext cx="2448000" cy="345600"/>
          </a:xfrm>
          <a:noFill/>
        </p:spPr>
        <p:txBody>
          <a:bodyPr vert="horz" lIns="0" tIns="0" rIns="0" bIns="0" rtlCol="0" anchor="b">
            <a:normAutofit/>
          </a:bodyPr>
          <a:lstStyle>
            <a:lvl1pPr>
              <a:defRPr lang="nb-NO" sz="900" dirty="0">
                <a:solidFill>
                  <a:schemeClr val="accent6"/>
                </a:solidFill>
              </a:defRPr>
            </a:lvl1pPr>
          </a:lstStyle>
          <a:p>
            <a:pPr marL="0" lvl="0" indent="0">
              <a:spcBef>
                <a:spcPts val="400"/>
              </a:spcBef>
              <a:buNone/>
            </a:pPr>
            <a:r>
              <a:rPr lang="nb-NO"/>
              <a:t>Klikk for å redigere tekststiler i malen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0AC50538-BF3D-4DCC-A52B-6E4A005C19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54" y="122432"/>
            <a:ext cx="4843896" cy="48996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8" y="428577"/>
            <a:ext cx="1360800" cy="22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67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3 bilder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52170" y="1019838"/>
            <a:ext cx="7650000" cy="1404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8385D28-FD84-4696-8E7D-A16931D76EE1}" type="datetime1">
              <a:rPr lang="nb-NO" smtClean="0"/>
              <a:t>05.02.2025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857998" y="2575552"/>
            <a:ext cx="2289600" cy="2138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-4285" y="2575552"/>
            <a:ext cx="2289600" cy="2138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2357909" y="2575552"/>
            <a:ext cx="4424400" cy="2138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9920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1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DC98007-8188-45D8-A8CF-38D38ACA3CC0}" type="datetime1">
              <a:rPr lang="nb-NO" smtClean="0"/>
              <a:t>05.02.2025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-6345" y="1073150"/>
            <a:ext cx="9150345" cy="3643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1609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EE192B5-A359-4C92-A121-925778B6F5C9}" type="datetime1">
              <a:rPr lang="nb-NO" smtClean="0"/>
              <a:t>05.02.2025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615561" y="1073150"/>
            <a:ext cx="4537157" cy="3643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-6345" y="1073150"/>
            <a:ext cx="4541185" cy="3643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79469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-7951" y="1"/>
            <a:ext cx="9151200" cy="4716000"/>
          </a:xfrm>
          <a:noFill/>
        </p:spPr>
        <p:txBody>
          <a:bodyPr bIns="512423" anchor="ctr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ikonet for å sette inn ett bilde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037F362-2EDD-4534-8A83-7735CD8BE9DD}" type="datetime1">
              <a:rPr lang="nb-NO" smtClean="0"/>
              <a:t>05.02.2025</a:t>
            </a:fld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04930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-6046" y="-1"/>
            <a:ext cx="9151200" cy="47232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Media Placeholder 1"/>
          <p:cNvSpPr>
            <a:spLocks noGrp="1"/>
          </p:cNvSpPr>
          <p:nvPr>
            <p:ph type="media" sz="quarter" idx="14" hasCustomPrompt="1"/>
          </p:nvPr>
        </p:nvSpPr>
        <p:spPr>
          <a:xfrm>
            <a:off x="-11285" y="7258"/>
            <a:ext cx="9151200" cy="4716000"/>
          </a:xfrm>
          <a:prstGeom prst="rect">
            <a:avLst/>
          </a:prstGeom>
          <a:noFill/>
        </p:spPr>
        <p:txBody>
          <a:bodyPr lIns="0" tIns="0" rIns="0" bIns="512423" anchor="ctr"/>
          <a:lstStyle>
            <a:lvl1pPr marL="0" indent="0" algn="ctr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ikonet for å sette inn video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39334B0-3914-43DE-B570-239FE34B347F}" type="datetime1">
              <a:rPr lang="nb-NO" smtClean="0"/>
              <a:t>05.02.2025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42019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visuel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1065101"/>
            <a:ext cx="9144000" cy="36512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82DF2-07C7-4F5E-BF87-E030C51C8337}" type="datetime1">
              <a:rPr lang="nb-NO" smtClean="0"/>
              <a:t>05.02.2025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lassholder for innhold 6"/>
          <p:cNvSpPr>
            <a:spLocks noGrp="1"/>
          </p:cNvSpPr>
          <p:nvPr>
            <p:ph sz="quarter" idx="14" hasCustomPrompt="1"/>
          </p:nvPr>
        </p:nvSpPr>
        <p:spPr>
          <a:xfrm>
            <a:off x="759045" y="1295400"/>
            <a:ext cx="7624102" cy="3205554"/>
          </a:xfrm>
          <a:ln w="3175"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 dirty="0"/>
              <a:t>Klikk et ikon for å sette inn tabell, illustrasjon, graf, etc.</a:t>
            </a:r>
          </a:p>
        </p:txBody>
      </p:sp>
    </p:spTree>
    <p:extLst>
      <p:ext uri="{BB962C8B-B14F-4D97-AF65-F5344CB8AC3E}">
        <p14:creationId xmlns:p14="http://schemas.microsoft.com/office/powerpoint/2010/main" val="1974904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09635887-A948-47F3-BD76-0DB3562A43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12" y="65294"/>
            <a:ext cx="4842000" cy="48976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BD52492-A102-430B-AE6A-944739D8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093" y="2530316"/>
            <a:ext cx="5400000" cy="1116000"/>
          </a:xfrm>
        </p:spPr>
        <p:txBody>
          <a:bodyPr anchor="t">
            <a:normAutofit/>
          </a:bodyPr>
          <a:lstStyle>
            <a:lvl1pPr>
              <a:defRPr sz="2600" baseline="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371CBE89-464D-494D-94C3-CADE19C4E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7697" y="4830949"/>
            <a:ext cx="574144" cy="144000"/>
          </a:xfrm>
        </p:spPr>
        <p:txBody>
          <a:bodyPr/>
          <a:lstStyle/>
          <a:p>
            <a:fld id="{70813D57-444C-4E07-BFE9-D615FAF53AF1}" type="datetime1">
              <a:rPr lang="nb-NO" smtClean="0"/>
              <a:t>05.02.2025</a:t>
            </a:fld>
            <a:endParaRPr lang="nb-NO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3032" y="4829850"/>
            <a:ext cx="5112000" cy="144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044" y="4831384"/>
            <a:ext cx="187877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 b="0">
                <a:solidFill>
                  <a:schemeClr val="accent2"/>
                </a:solidFill>
              </a:defRPr>
            </a:lvl1pPr>
          </a:lstStyle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63866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1EA82EB2-03A4-40BE-B772-66AD57CB7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12" y="64503"/>
            <a:ext cx="4842000" cy="489768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5B81FB0-156C-4622-922F-9D6ABCFC7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093" y="2530316"/>
            <a:ext cx="5400000" cy="1116000"/>
          </a:xfrm>
        </p:spPr>
        <p:txBody>
          <a:bodyPr anchor="t">
            <a:normAutofit/>
          </a:bodyPr>
          <a:lstStyle>
            <a:lvl1pPr>
              <a:defRPr sz="2600" baseline="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8ADA884C-E32B-4F3D-94F9-85DEEDFBC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7697" y="4830949"/>
            <a:ext cx="574144" cy="144000"/>
          </a:xfrm>
        </p:spPr>
        <p:txBody>
          <a:bodyPr/>
          <a:lstStyle/>
          <a:p>
            <a:fld id="{C507DD36-E92C-45CF-8C6E-63626E4D4C61}" type="datetime1">
              <a:rPr lang="nb-NO" smtClean="0"/>
              <a:t>05.02.2025</a:t>
            </a:fld>
            <a:endParaRPr lang="nb-NO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3032" y="4829850"/>
            <a:ext cx="5112000" cy="144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044" y="4831384"/>
            <a:ext cx="187877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 b="0">
                <a:solidFill>
                  <a:schemeClr val="accent2"/>
                </a:solidFill>
              </a:defRPr>
            </a:lvl1pPr>
          </a:lstStyle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54960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A12A88AE-1AC2-465C-BEC7-4BB6D0128F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12" y="64502"/>
            <a:ext cx="4842000" cy="489768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A164699-DED0-4B59-9F25-3EBA92C88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093" y="2530316"/>
            <a:ext cx="5400000" cy="1116000"/>
          </a:xfrm>
        </p:spPr>
        <p:txBody>
          <a:bodyPr anchor="t">
            <a:normAutofit/>
          </a:bodyPr>
          <a:lstStyle>
            <a:lvl1pPr>
              <a:defRPr sz="2600" baseline="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F9B6AF68-A525-497B-8E8B-E4BBD98D0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7697" y="4830949"/>
            <a:ext cx="574144" cy="144000"/>
          </a:xfrm>
        </p:spPr>
        <p:txBody>
          <a:bodyPr/>
          <a:lstStyle/>
          <a:p>
            <a:fld id="{1B510453-0877-4374-95F1-423EAE4C79E4}" type="datetime1">
              <a:rPr lang="nb-NO" smtClean="0"/>
              <a:t>05.02.2025</a:t>
            </a:fld>
            <a:endParaRPr lang="nb-NO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3032" y="4829850"/>
            <a:ext cx="5112000" cy="144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044" y="4831384"/>
            <a:ext cx="187877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 b="0">
                <a:solidFill>
                  <a:schemeClr val="accent2"/>
                </a:solidFill>
              </a:defRPr>
            </a:lvl1pPr>
          </a:lstStyle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589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#2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4D990928-4B06-4AE1-9A8B-CEE5590F8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40" y="122432"/>
            <a:ext cx="4843910" cy="48996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B8FF0B0-1F9A-41EA-93EB-A911B1607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295" y="1222946"/>
            <a:ext cx="6192000" cy="756000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defRPr sz="2600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B7527FF-5EE8-4594-A01F-3132173135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92" y="2184768"/>
            <a:ext cx="4248000" cy="4680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342743" indent="0" algn="ctr">
              <a:buNone/>
              <a:defRPr sz="1500"/>
            </a:lvl2pPr>
            <a:lvl3pPr marL="685486" indent="0" algn="ctr">
              <a:buNone/>
              <a:defRPr sz="1300"/>
            </a:lvl3pPr>
            <a:lvl4pPr marL="1028228" indent="0" algn="ctr">
              <a:buNone/>
              <a:defRPr sz="1200"/>
            </a:lvl4pPr>
            <a:lvl5pPr marL="1370972" indent="0" algn="ctr">
              <a:buNone/>
              <a:defRPr sz="1200"/>
            </a:lvl5pPr>
            <a:lvl6pPr marL="1713714" indent="0" algn="ctr">
              <a:buNone/>
              <a:defRPr sz="1200"/>
            </a:lvl6pPr>
            <a:lvl7pPr marL="2056457" indent="0" algn="ctr">
              <a:buNone/>
              <a:defRPr sz="1200"/>
            </a:lvl7pPr>
            <a:lvl8pPr marL="2399200" indent="0" algn="ctr">
              <a:buNone/>
              <a:defRPr sz="1200"/>
            </a:lvl8pPr>
            <a:lvl9pPr marL="2741942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6" name="Plassholder for innhold 24">
            <a:extLst>
              <a:ext uri="{FF2B5EF4-FFF2-40B4-BE49-F238E27FC236}">
                <a16:creationId xmlns:a16="http://schemas.microsoft.com/office/drawing/2014/main" id="{85AEA246-1E52-4061-8A5A-FCB015823B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8374" y="4394904"/>
            <a:ext cx="2448000" cy="344487"/>
          </a:xfr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None/>
              <a:defRPr sz="900">
                <a:solidFill>
                  <a:schemeClr val="accent6"/>
                </a:solidFill>
              </a:defRPr>
            </a:lvl1pPr>
            <a:lvl2pPr marL="332629" indent="0">
              <a:buNone/>
              <a:defRPr sz="1000">
                <a:solidFill>
                  <a:schemeClr val="accent2"/>
                </a:solidFill>
              </a:defRPr>
            </a:lvl2pPr>
            <a:lvl3pPr marL="534229" indent="0">
              <a:buNone/>
              <a:defRPr sz="1000">
                <a:solidFill>
                  <a:schemeClr val="accent2"/>
                </a:solidFill>
              </a:defRPr>
            </a:lvl3pPr>
            <a:lvl4pPr marL="1028229" indent="0">
              <a:buNone/>
              <a:defRPr sz="900">
                <a:solidFill>
                  <a:schemeClr val="accent2"/>
                </a:solidFill>
              </a:defRPr>
            </a:lvl4pPr>
            <a:lvl5pPr marL="1370972" indent="0">
              <a:buNone/>
              <a:defRPr sz="900"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8" y="428577"/>
            <a:ext cx="1360800" cy="22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2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#3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21F4C8FE-5DCF-4E3C-87EA-91842BCA8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582" y="122432"/>
            <a:ext cx="4843895" cy="4899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A7D8795-BFAD-4CB3-9A0A-BC9AB99B0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295" y="1222946"/>
            <a:ext cx="6192000" cy="756000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defRPr sz="2600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12632CB-7FBF-4602-802A-0D2839B32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92" y="2184768"/>
            <a:ext cx="4248000" cy="4680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342743" indent="0" algn="ctr">
              <a:buNone/>
              <a:defRPr sz="1500"/>
            </a:lvl2pPr>
            <a:lvl3pPr marL="685486" indent="0" algn="ctr">
              <a:buNone/>
              <a:defRPr sz="1300"/>
            </a:lvl3pPr>
            <a:lvl4pPr marL="1028228" indent="0" algn="ctr">
              <a:buNone/>
              <a:defRPr sz="1200"/>
            </a:lvl4pPr>
            <a:lvl5pPr marL="1370972" indent="0" algn="ctr">
              <a:buNone/>
              <a:defRPr sz="1200"/>
            </a:lvl5pPr>
            <a:lvl6pPr marL="1713714" indent="0" algn="ctr">
              <a:buNone/>
              <a:defRPr sz="1200"/>
            </a:lvl6pPr>
            <a:lvl7pPr marL="2056457" indent="0" algn="ctr">
              <a:buNone/>
              <a:defRPr sz="1200"/>
            </a:lvl7pPr>
            <a:lvl8pPr marL="2399200" indent="0" algn="ctr">
              <a:buNone/>
              <a:defRPr sz="1200"/>
            </a:lvl8pPr>
            <a:lvl9pPr marL="2741942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1" name="Plassholder for innhold 24">
            <a:extLst>
              <a:ext uri="{FF2B5EF4-FFF2-40B4-BE49-F238E27FC236}">
                <a16:creationId xmlns:a16="http://schemas.microsoft.com/office/drawing/2014/main" id="{6EBD716D-1EDA-4BF4-92D1-793636ED202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8374" y="4394904"/>
            <a:ext cx="2448000" cy="344487"/>
          </a:xfr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None/>
              <a:defRPr sz="900">
                <a:solidFill>
                  <a:schemeClr val="accent6"/>
                </a:solidFill>
              </a:defRPr>
            </a:lvl1pPr>
            <a:lvl2pPr marL="332629" indent="0">
              <a:buNone/>
              <a:defRPr sz="1000">
                <a:solidFill>
                  <a:schemeClr val="accent2"/>
                </a:solidFill>
              </a:defRPr>
            </a:lvl2pPr>
            <a:lvl3pPr marL="534229" indent="0">
              <a:buNone/>
              <a:defRPr sz="1000">
                <a:solidFill>
                  <a:schemeClr val="accent2"/>
                </a:solidFill>
              </a:defRPr>
            </a:lvl3pPr>
            <a:lvl4pPr marL="1028229" indent="0">
              <a:buNone/>
              <a:defRPr sz="900">
                <a:solidFill>
                  <a:schemeClr val="accent2"/>
                </a:solidFill>
              </a:defRPr>
            </a:lvl4pPr>
            <a:lvl5pPr marL="1370972" indent="0">
              <a:buNone/>
              <a:defRPr sz="900"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8" y="428577"/>
            <a:ext cx="1360800" cy="22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52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innhold/oppsummer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355"/>
            <a:ext cx="9151200" cy="36391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8008" y="262147"/>
            <a:ext cx="7668000" cy="612000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Agenda / innhold / oppsummering – klikk for å redigere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097" y="1296103"/>
            <a:ext cx="5364000" cy="3042000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EC6F7-4862-495F-9458-03DE0FFEA0E4}" type="datetime1">
              <a:rPr lang="nb-NO" smtClean="0"/>
              <a:t>05.02.2025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82028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097" y="1019838"/>
            <a:ext cx="7632000" cy="3492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348F-3D14-4DB7-B57C-2CB22015631B}" type="datetime1">
              <a:rPr lang="nb-NO" smtClean="0"/>
              <a:t>05.02.2025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44198" y="261377"/>
            <a:ext cx="7668000" cy="61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9011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097" y="1024669"/>
            <a:ext cx="3751200" cy="3492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A47E-43D8-4D81-9217-4C9D3C3ACE1D}" type="datetime1">
              <a:rPr lang="nb-NO" smtClean="0"/>
              <a:t>05.02.2025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6" name="Content Placeholder 2"/>
          <p:cNvSpPr>
            <a:spLocks noGrp="1"/>
          </p:cNvSpPr>
          <p:nvPr>
            <p:ph idx="13"/>
          </p:nvPr>
        </p:nvSpPr>
        <p:spPr>
          <a:xfrm>
            <a:off x="4624533" y="1026527"/>
            <a:ext cx="3751200" cy="3492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744198" y="261377"/>
            <a:ext cx="7668000" cy="61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68230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1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52171" y="1024492"/>
            <a:ext cx="3751200" cy="3492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7D0E8FD-6872-4ECE-8A16-242C351D07D3}" type="datetime1">
              <a:rPr lang="nb-NO" smtClean="0"/>
              <a:t>05.02.2025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615821" y="1073726"/>
            <a:ext cx="4536000" cy="3643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44198" y="261377"/>
            <a:ext cx="7668000" cy="61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0377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1 bilde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53206" y="1021080"/>
            <a:ext cx="7643101" cy="1403851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B789EAD-D01D-4DF8-9DA4-21F44411E1FE}" type="datetime1">
              <a:rPr lang="nb-NO" smtClean="0"/>
              <a:t>05.02.2025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-6042" y="2576195"/>
            <a:ext cx="9151200" cy="21384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1510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2 bilder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52170" y="1019838"/>
            <a:ext cx="7650000" cy="1404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E625CB-CC9B-4067-8FFF-75877DB1D9FD}" type="datetime1">
              <a:rPr lang="nb-NO" smtClean="0"/>
              <a:t>05.02.2025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617270" y="2576195"/>
            <a:ext cx="4536000" cy="21384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-4650" y="2576195"/>
            <a:ext cx="4536000" cy="21384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80425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4674" y="261377"/>
            <a:ext cx="7668000" cy="61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1367" y="1017832"/>
            <a:ext cx="7631730" cy="3492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7697" y="4828890"/>
            <a:ext cx="574144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0E25BE6-F874-49C5-95C8-746B7D5C1781}" type="datetime1">
              <a:rPr lang="nb-NO" smtClean="0"/>
              <a:t>05.02.2025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3032" y="4829850"/>
            <a:ext cx="5112000" cy="144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044" y="4831384"/>
            <a:ext cx="187877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 b="0">
                <a:solidFill>
                  <a:schemeClr val="accent2"/>
                </a:solidFill>
              </a:defRPr>
            </a:lvl1pPr>
          </a:lstStyle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6" name="Bilde 35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70" y="4829479"/>
            <a:ext cx="828000" cy="136505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B6A27B20-8271-8161-7345-E98C6D8BF18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8432800" y="63500"/>
            <a:ext cx="6826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b-NO" sz="1000">
                <a:solidFill>
                  <a:srgbClr val="FF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 T E R 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97CFCCD-1D6D-B3DB-67B1-89A8EA23278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4927600"/>
            <a:ext cx="6826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b-NO" sz="1000">
                <a:solidFill>
                  <a:srgbClr val="FF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 T E R N</a:t>
            </a:r>
          </a:p>
        </p:txBody>
      </p:sp>
    </p:spTree>
    <p:extLst>
      <p:ext uri="{BB962C8B-B14F-4D97-AF65-F5344CB8AC3E}">
        <p14:creationId xmlns:p14="http://schemas.microsoft.com/office/powerpoint/2010/main" val="354425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693" r:id="rId4"/>
    <p:sldLayoutId id="2147483698" r:id="rId5"/>
    <p:sldLayoutId id="2147483699" r:id="rId6"/>
    <p:sldLayoutId id="2147483684" r:id="rId7"/>
    <p:sldLayoutId id="2147483694" r:id="rId8"/>
    <p:sldLayoutId id="2147483695" r:id="rId9"/>
    <p:sldLayoutId id="2147483691" r:id="rId10"/>
    <p:sldLayoutId id="2147483697" r:id="rId11"/>
    <p:sldLayoutId id="2147483696" r:id="rId12"/>
    <p:sldLayoutId id="2147483685" r:id="rId13"/>
    <p:sldLayoutId id="2147483686" r:id="rId14"/>
    <p:sldLayoutId id="2147483687" r:id="rId15"/>
    <p:sldLayoutId id="2147483717" r:id="rId16"/>
    <p:sldLayoutId id="2147483718" r:id="rId17"/>
    <p:sldLayoutId id="2147483719" r:id="rId18"/>
  </p:sldLayoutIdLst>
  <p:hf hdr="0" dt="0"/>
  <p:txStyles>
    <p:titleStyle>
      <a:lvl1pPr algn="l" defTabSz="685486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371" indent="-171371" algn="l" defTabSz="685486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62000" algn="l" defTabSz="685486" rtl="0" eaLnBrk="1" latinLnBrk="0" hangingPunct="1">
        <a:lnSpc>
          <a:spcPct val="100000"/>
        </a:lnSpc>
        <a:spcBef>
          <a:spcPts val="600"/>
        </a:spcBef>
        <a:buClrTx/>
        <a:buSzPct val="100000"/>
        <a:buFont typeface="Arial" panose="020B0604020202020204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62000" algn="l" defTabSz="685486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‒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00" indent="-171371" algn="l" defTabSz="68548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‒"/>
        <a:defRPr sz="1200" kern="1200">
          <a:solidFill>
            <a:schemeClr val="dk2"/>
          </a:solidFill>
          <a:latin typeface="+mn-lt"/>
          <a:ea typeface="+mn-ea"/>
          <a:cs typeface="+mn-cs"/>
        </a:defRPr>
      </a:lvl4pPr>
      <a:lvl5pPr marL="1542343" indent="-171371" algn="l" defTabSz="68548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‒"/>
        <a:defRPr sz="1200" kern="1200">
          <a:solidFill>
            <a:schemeClr val="dk2"/>
          </a:solidFill>
          <a:latin typeface="+mn-lt"/>
          <a:ea typeface="+mn-ea"/>
          <a:cs typeface="+mn-cs"/>
        </a:defRPr>
      </a:lvl5pPr>
      <a:lvl6pPr marL="1885086" indent="-171371" algn="l" defTabSz="6854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828" indent="-171371" algn="l" defTabSz="6854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71" indent="-171371" algn="l" defTabSz="6854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13" indent="-171371" algn="l" defTabSz="68548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43" algn="l" defTabSz="685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86" algn="l" defTabSz="685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28" algn="l" defTabSz="685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72" algn="l" defTabSz="685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14" algn="l" defTabSz="685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57" algn="l" defTabSz="685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00" algn="l" defTabSz="685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42" algn="l" defTabSz="685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banenor.synergilife.dnv.com/case/000000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ynprod.banenor.no/synprod/case/557506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1CD02E8-E809-442E-B834-A7205F8C0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044" y="1054232"/>
            <a:ext cx="4160686" cy="1750514"/>
          </a:xfrm>
        </p:spPr>
        <p:txBody>
          <a:bodyPr/>
          <a:lstStyle/>
          <a:p>
            <a:r>
              <a:rPr lang="nb-NO" sz="1400" dirty="0"/>
              <a:t>Hva skjedde: </a:t>
            </a:r>
            <a:br>
              <a:rPr lang="nb-NO" sz="1400" dirty="0"/>
            </a:br>
            <a:r>
              <a:rPr lang="nb-NO" sz="900" dirty="0"/>
              <a:t>[Beskriv kort hva som skjedde]</a:t>
            </a:r>
          </a:p>
          <a:p>
            <a:r>
              <a:rPr lang="nb-NO" sz="1400" dirty="0"/>
              <a:t>Konsekvens:</a:t>
            </a:r>
          </a:p>
          <a:p>
            <a:pPr lvl="1"/>
            <a:r>
              <a:rPr lang="nb-NO" sz="900" dirty="0"/>
              <a:t>Faktisk: [Beskriv]</a:t>
            </a:r>
          </a:p>
          <a:p>
            <a:pPr lvl="1"/>
            <a:r>
              <a:rPr lang="nb-NO" sz="900" dirty="0"/>
              <a:t>Potensiell: [Beskriv]</a:t>
            </a:r>
            <a:endParaRPr lang="nb-NO" sz="16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5C92DB3-B386-4942-BEBE-FB5C70B41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6921" y="4807603"/>
            <a:ext cx="5112000" cy="144000"/>
          </a:xfrm>
        </p:spPr>
        <p:txBody>
          <a:bodyPr/>
          <a:lstStyle/>
          <a:p>
            <a:r>
              <a:rPr lang="nb-NO" dirty="0"/>
              <a:t>STY-605041, rev 001. 48 timers rapport etter en uønsket hendelse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91AED36-BDE8-4975-A74C-4E5A123C1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1</a:t>
            </a:fld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061A8D8F-ED15-4108-BC46-3B8875FDA49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052545" y="2804745"/>
            <a:ext cx="3816853" cy="1894004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b-NO" sz="1200"/>
              <a:t>Vurdering av hendelsen</a:t>
            </a:r>
            <a:endParaRPr lang="en-US"/>
          </a:p>
          <a:p>
            <a:pPr marL="0" indent="0">
              <a:buNone/>
            </a:pPr>
            <a:r>
              <a:rPr lang="nb-NO" sz="800"/>
              <a:t>[Vurder hendelsen med tanke på alvorlighet og relevans i oppfølging]</a:t>
            </a:r>
            <a:endParaRPr lang="nb-NO" sz="800">
              <a:cs typeface="Arial"/>
            </a:endParaRPr>
          </a:p>
          <a:p>
            <a:pPr marL="0" indent="0">
              <a:buNone/>
            </a:pPr>
            <a:r>
              <a:rPr lang="nb-NO" sz="1200"/>
              <a:t>Anbefaling om videre undersøkelse fra Bane NOR</a:t>
            </a:r>
            <a:endParaRPr lang="nb-NO"/>
          </a:p>
          <a:p>
            <a:pPr marL="0" indent="0">
              <a:buNone/>
            </a:pPr>
            <a:r>
              <a:rPr lang="nb-NO" sz="800"/>
              <a:t>[Beskriv om det anbefales at Bane NOR skal undersøke hendelsen og hvorfor. Hvis hendelsen undersøkes av entreprenør eller lignende så beskriv dette.]</a:t>
            </a:r>
            <a:endParaRPr lang="nb-NO" sz="800">
              <a:cs typeface="Arial"/>
            </a:endParaRP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E543E7CE-E27E-4AA3-A4BC-337EC761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t"/>
            <a:r>
              <a:rPr lang="nb-NO" sz="2100" dirty="0"/>
              <a:t>Tittel, Sted, Dato.</a:t>
            </a:r>
          </a:p>
        </p:txBody>
      </p:sp>
      <p:pic>
        <p:nvPicPr>
          <p:cNvPr id="8" name="Grafikk 7" descr="Trafikklys">
            <a:extLst>
              <a:ext uri="{FF2B5EF4-FFF2-40B4-BE49-F238E27FC236}">
                <a16:creationId xmlns:a16="http://schemas.microsoft.com/office/drawing/2014/main" id="{A13380C4-7B5E-4801-9246-2B4723369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4754" y="109196"/>
            <a:ext cx="914400" cy="9144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01DD745-C832-422A-8AD8-CDFE5D57FDC8}"/>
              </a:ext>
            </a:extLst>
          </p:cNvPr>
          <p:cNvSpPr/>
          <p:nvPr/>
        </p:nvSpPr>
        <p:spPr>
          <a:xfrm>
            <a:off x="5052545" y="1054231"/>
            <a:ext cx="3816853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800" dirty="0"/>
              <a:t>Hendelsesdato: Dag og dato</a:t>
            </a:r>
          </a:p>
          <a:p>
            <a:r>
              <a:rPr lang="nb-NO" sz="800" dirty="0"/>
              <a:t>Klokkeslett: </a:t>
            </a:r>
          </a:p>
          <a:p>
            <a:r>
              <a:rPr lang="nb-NO" sz="800" dirty="0"/>
              <a:t>Hvor: Sted, Bane/Prosjekt</a:t>
            </a:r>
          </a:p>
          <a:p>
            <a:endParaRPr lang="nb-NO" sz="800" dirty="0"/>
          </a:p>
          <a:p>
            <a:r>
              <a:rPr lang="nb-NO" sz="800"/>
              <a:t>Lenke Synergisak: </a:t>
            </a:r>
            <a:r>
              <a:rPr lang="nb-NO" sz="800" dirty="0">
                <a:hlinkClick r:id="rId4"/>
              </a:rPr>
              <a:t>000000</a:t>
            </a:r>
          </a:p>
          <a:p>
            <a:endParaRPr lang="nb-NO" sz="800" dirty="0"/>
          </a:p>
          <a:p>
            <a:r>
              <a:rPr lang="nb-NO" sz="800" dirty="0"/>
              <a:t>Ansvarlig enhet: Divisjon, enhet</a:t>
            </a:r>
          </a:p>
          <a:p>
            <a:r>
              <a:rPr lang="nb-NO" sz="800" dirty="0"/>
              <a:t>Ansvarlig leder: Navn og funksjon</a:t>
            </a:r>
            <a:br>
              <a:rPr lang="nb-NO" sz="800" dirty="0"/>
            </a:br>
            <a:r>
              <a:rPr lang="nb-NO" sz="800" dirty="0"/>
              <a:t>Oppfølgingsansvarlig: Navn og funksjon</a:t>
            </a:r>
          </a:p>
          <a:p>
            <a:endParaRPr lang="nb-NO" sz="800" dirty="0"/>
          </a:p>
          <a:p>
            <a:r>
              <a:rPr lang="nb-NO" sz="800" dirty="0"/>
              <a:t>Involverte enheter: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800" dirty="0"/>
              <a:t>.</a:t>
            </a:r>
          </a:p>
        </p:txBody>
      </p:sp>
      <p:graphicFrame>
        <p:nvGraphicFramePr>
          <p:cNvPr id="12" name="Tabell 11">
            <a:extLst>
              <a:ext uri="{FF2B5EF4-FFF2-40B4-BE49-F238E27FC236}">
                <a16:creationId xmlns:a16="http://schemas.microsoft.com/office/drawing/2014/main" id="{B25ED319-4412-45FA-81A4-32D964E82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647226"/>
              </p:ext>
            </p:extLst>
          </p:nvPr>
        </p:nvGraphicFramePr>
        <p:xfrm>
          <a:off x="852982" y="3199311"/>
          <a:ext cx="3945996" cy="1499438"/>
        </p:xfrm>
        <a:graphic>
          <a:graphicData uri="http://schemas.openxmlformats.org/drawingml/2006/table">
            <a:tbl>
              <a:tblPr firstRow="1" bandRow="1">
                <a:tableStyleId>{69F8066A-57FF-4B77-866B-25E5DA4F11DA}</a:tableStyleId>
              </a:tblPr>
              <a:tblGrid>
                <a:gridCol w="268941">
                  <a:extLst>
                    <a:ext uri="{9D8B030D-6E8A-4147-A177-3AD203B41FA5}">
                      <a16:colId xmlns:a16="http://schemas.microsoft.com/office/drawing/2014/main" val="2099386816"/>
                    </a:ext>
                  </a:extLst>
                </a:gridCol>
                <a:gridCol w="1128409">
                  <a:extLst>
                    <a:ext uri="{9D8B030D-6E8A-4147-A177-3AD203B41FA5}">
                      <a16:colId xmlns:a16="http://schemas.microsoft.com/office/drawing/2014/main" val="2773748585"/>
                    </a:ext>
                  </a:extLst>
                </a:gridCol>
                <a:gridCol w="875489">
                  <a:extLst>
                    <a:ext uri="{9D8B030D-6E8A-4147-A177-3AD203B41FA5}">
                      <a16:colId xmlns:a16="http://schemas.microsoft.com/office/drawing/2014/main" val="3560513831"/>
                    </a:ext>
                  </a:extLst>
                </a:gridCol>
                <a:gridCol w="797668">
                  <a:extLst>
                    <a:ext uri="{9D8B030D-6E8A-4147-A177-3AD203B41FA5}">
                      <a16:colId xmlns:a16="http://schemas.microsoft.com/office/drawing/2014/main" val="3165316280"/>
                    </a:ext>
                  </a:extLst>
                </a:gridCol>
                <a:gridCol w="875489">
                  <a:extLst>
                    <a:ext uri="{9D8B030D-6E8A-4147-A177-3AD203B41FA5}">
                      <a16:colId xmlns:a16="http://schemas.microsoft.com/office/drawing/2014/main" val="1542508156"/>
                    </a:ext>
                  </a:extLst>
                </a:gridCol>
              </a:tblGrid>
              <a:tr h="596026">
                <a:tc>
                  <a:txBody>
                    <a:bodyPr/>
                    <a:lstStyle/>
                    <a:p>
                      <a:r>
                        <a:rPr lang="nb-NO" sz="700" dirty="0"/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Fakta/ observasjon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Direkte årsak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Bakenforliggende årsak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Umiddelbare tiltak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349000"/>
                  </a:ext>
                </a:extLst>
              </a:tr>
              <a:tr h="307386">
                <a:tc>
                  <a:txBody>
                    <a:bodyPr/>
                    <a:lstStyle/>
                    <a:p>
                      <a:r>
                        <a:rPr lang="nb-NO" sz="800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044982"/>
                  </a:ext>
                </a:extLst>
              </a:tr>
              <a:tr h="298013">
                <a:tc>
                  <a:txBody>
                    <a:bodyPr/>
                    <a:lstStyle/>
                    <a:p>
                      <a:r>
                        <a:rPr lang="nb-NO" sz="800" b="0" i="0" dirty="0"/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800" b="0" i="0" dirty="0"/>
                        <a:t>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.</a:t>
                      </a:r>
                      <a:endParaRPr lang="nb-NO" sz="800" b="0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6941047"/>
                  </a:ext>
                </a:extLst>
              </a:tr>
              <a:tr h="298013">
                <a:tc>
                  <a:txBody>
                    <a:bodyPr/>
                    <a:lstStyle/>
                    <a:p>
                      <a:r>
                        <a:rPr lang="nb-NO" sz="800" b="0" i="0" dirty="0"/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800" b="0" i="0" dirty="0"/>
                        <a:t>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800" b="0" i="0" dirty="0"/>
                        <a:t>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4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800" dirty="0"/>
                        <a:t>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8651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14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75016DCF-17D9-4162-A8F9-15FCE3680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Legg ved bilder eller ytterligere informasjon ved behov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9A7D7AF-9772-4488-813E-93D6C2DCC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STY-605041, rev 001. 48 timers rapport etter en uønsket hendelse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C2DBCD9-4754-4D4C-8436-D6BE926C3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2</a:t>
            </a:fld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2A3B2562-333C-49F5-8E94-22F8C6B4400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CC07E794-6D13-4EB6-8ECB-32581C494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Vedlegg</a:t>
            </a:r>
          </a:p>
        </p:txBody>
      </p:sp>
    </p:spTree>
    <p:extLst>
      <p:ext uri="{BB962C8B-B14F-4D97-AF65-F5344CB8AC3E}">
        <p14:creationId xmlns:p14="http://schemas.microsoft.com/office/powerpoint/2010/main" val="93420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C929052B-DB79-89A6-1709-1653FA139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097" y="1024668"/>
            <a:ext cx="7855874" cy="3511045"/>
          </a:xfrm>
        </p:spPr>
        <p:txBody>
          <a:bodyPr/>
          <a:lstStyle/>
          <a:p>
            <a:pPr marL="0" indent="0" algn="l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0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Denne rapporten skal dokumentere uønskede hendelser, tilløp til uønskede hendelser samt ulykker. </a:t>
            </a:r>
          </a:p>
          <a:p>
            <a:pPr marL="0" indent="0" algn="l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0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Det er viktig å være nøyaktig og objektiv i utfyllingen. Følg instruksjonene nøye for å sikre at all nødvendig informasjon er inkludert.</a:t>
            </a:r>
          </a:p>
          <a:p>
            <a:pPr marL="0" indent="0" algn="l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0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Husk å Kontroller at all nødvendig informasjon er inkludert og korrekt før du sender inn rapporten</a:t>
            </a:r>
          </a:p>
          <a:p>
            <a:pPr marL="0" indent="0" algn="l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nb-NO" sz="10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indent="0" fontAlgn="base">
              <a:buNone/>
            </a:pPr>
            <a:r>
              <a:rPr lang="nb-NO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1. Tittel: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nb-NO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  Skriv en kort og presis tittel som beskriver hendelsen. Tittelen skal gi en umiddelbar forståelse av hva rapporten handler om.</a:t>
            </a:r>
          </a:p>
          <a:p>
            <a:pPr marL="0" indent="0" fontAlgn="base">
              <a:buNone/>
            </a:pPr>
            <a:r>
              <a:rPr lang="nb-NO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2. Sted: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nb-NO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  Oppgi hvor hendelsen fant sted. Vær spesifikk, slik at det er lett å identifisere stedet.</a:t>
            </a:r>
          </a:p>
          <a:p>
            <a:pPr marL="0" indent="0" fontAlgn="base">
              <a:buNone/>
            </a:pPr>
            <a:r>
              <a:rPr lang="nb-NO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3. Dato: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nb-NO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  Skriv datoen for hendelsen. Formatet bør være DD/MM/ÅÅÅÅ.</a:t>
            </a:r>
          </a:p>
          <a:p>
            <a:pPr marL="0" indent="0" fontAlgn="base">
              <a:buNone/>
            </a:pPr>
            <a:r>
              <a:rPr lang="nb-NO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4. Hva skjedde: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nb-NO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  Beskriv hendelsen kort og tydelig. Fokuser på fakta og unngå subjektive meninger. Inkluder hva som skjedde, når det skjedde, og involverte parter.</a:t>
            </a:r>
          </a:p>
          <a:p>
            <a:pPr marL="0" indent="0" fontAlgn="base">
              <a:buNone/>
            </a:pPr>
            <a:r>
              <a:rPr lang="nb-NO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5. Konsekvens: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nb-NO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  Beskriv konsekvensene av hendelsen. Dette kan inkludere fysiske skader, materielle skader eller andre relevante effekter.</a:t>
            </a:r>
          </a:p>
          <a:p>
            <a:pPr marL="0" indent="0" fontAlgn="base">
              <a:buNone/>
            </a:pPr>
            <a:br>
              <a:rPr lang="nb-NO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br>
              <a:rPr lang="nb-NO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endParaRPr lang="nb-NO" sz="10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8B86D50-00E8-EE6C-83DF-8D73029CC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8119B09-D33B-EC57-6C56-C3352B99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3</a:t>
            </a:fld>
            <a:endParaRPr lang="nb-NO" dirty="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8D64E516-E5BE-9761-A127-43C72A773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Instruks for utfylling</a:t>
            </a:r>
          </a:p>
        </p:txBody>
      </p:sp>
    </p:spTree>
    <p:extLst>
      <p:ext uri="{BB962C8B-B14F-4D97-AF65-F5344CB8AC3E}">
        <p14:creationId xmlns:p14="http://schemas.microsoft.com/office/powerpoint/2010/main" val="3877539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C929052B-DB79-89A6-1709-1653FA139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198" y="995640"/>
            <a:ext cx="7855874" cy="3511045"/>
          </a:xfrm>
        </p:spPr>
        <p:txBody>
          <a:bodyPr/>
          <a:lstStyle/>
          <a:p>
            <a:pPr marL="0" indent="0" fontAlgn="base">
              <a:buNone/>
            </a:pPr>
            <a:r>
              <a:rPr lang="nb-NO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nb-NO" sz="10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Grå Rubrikk:</a:t>
            </a:r>
          </a:p>
          <a:p>
            <a:pPr marL="0" indent="0" fontAlgn="base">
              <a:buNone/>
            </a:pPr>
            <a:endParaRPr lang="nb-NO" sz="1000" b="1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000" dirty="0">
                <a:solidFill>
                  <a:srgbClr val="000000"/>
                </a:solidFill>
                <a:latin typeface="Aptos" panose="020B0004020202020204" pitchFamily="34" charset="0"/>
              </a:rPr>
              <a:t>6.</a:t>
            </a:r>
            <a:r>
              <a:rPr lang="nb-NO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  Hendelsesdato: Skriv ned datoen for hendelsen, som kan være annerledes enn rapporteringsdatoen.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nb-NO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  Klokkeslett: Oppgi klokkeslettet for når hendelsen inntraff.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nb-NO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  Hvor: Spesifiser det eksakte stedet for hendelsen.</a:t>
            </a:r>
          </a:p>
          <a:p>
            <a:pPr marL="0" marR="0" lvl="0" indent="0" algn="l" defTabSz="6854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Tx/>
              <a:buNone/>
              <a:tabLst/>
              <a:defRPr/>
            </a:pP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6854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Tx/>
              <a:buNone/>
              <a:tabLst/>
              <a:defRPr/>
            </a:pP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6854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7. Link til rapporteringssystem:</a:t>
            </a:r>
          </a:p>
          <a:p>
            <a:pPr marL="171371" marR="0" lvl="0" indent="-171371" algn="l" defTabSz="6854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   Inkluder URL eller annen relevant informasjon for hvor rapporten skal sendes.</a:t>
            </a:r>
          </a:p>
          <a:p>
            <a:pPr marL="0" marR="0" lvl="0" indent="0" algn="l" defTabSz="685486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AFF"/>
              </a:buClr>
              <a:buSz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8. Ansvarlig enhet:</a:t>
            </a:r>
          </a:p>
          <a:p>
            <a:pPr marL="171371" marR="0" lvl="0" indent="-171371" algn="l" defTabSz="6854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   Oppgi enheten som har ansvar for håndtering av hendelsen.</a:t>
            </a:r>
          </a:p>
          <a:p>
            <a:pPr marL="0" marR="0" lvl="0" indent="0" algn="l" defTabSz="685486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AFF"/>
              </a:buClr>
              <a:buSz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9. Ansvarlig leder:</a:t>
            </a:r>
          </a:p>
          <a:p>
            <a:pPr marL="171371" marR="0" lvl="0" indent="-171371" algn="l" defTabSz="6854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   Navn og stilling til den ansvarlige lederen for oppfølging.</a:t>
            </a:r>
          </a:p>
          <a:p>
            <a:pPr marL="0" marR="0" lvl="0" indent="0" algn="l" defTabSz="685486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AFF"/>
              </a:buClr>
              <a:buSz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10. Oppfølgingsansvarlig:</a:t>
            </a:r>
          </a:p>
          <a:p>
            <a:pPr marL="171371" marR="0" lvl="0" indent="-171371" algn="l" defTabSz="6854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   Navn på den som har ansvar for videre oppfølging av saken.</a:t>
            </a:r>
          </a:p>
          <a:p>
            <a:pPr marL="0" marR="0" lvl="0" indent="0" algn="l" defTabSz="685486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AFF"/>
              </a:buClr>
              <a:buSz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11. Involverte enheter:</a:t>
            </a:r>
          </a:p>
          <a:p>
            <a:pPr marL="171371" marR="0" lvl="0" indent="-171371" algn="l" defTabSz="6854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   List opp enhetene som var involvert i hendelsen.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8B86D50-00E8-EE6C-83DF-8D73029CC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8119B09-D33B-EC57-6C56-C3352B99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4</a:t>
            </a:fld>
            <a:endParaRPr lang="nb-NO" dirty="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8D64E516-E5BE-9761-A127-43C72A773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Instruks for utfylling</a:t>
            </a:r>
          </a:p>
        </p:txBody>
      </p:sp>
    </p:spTree>
    <p:extLst>
      <p:ext uri="{BB962C8B-B14F-4D97-AF65-F5344CB8AC3E}">
        <p14:creationId xmlns:p14="http://schemas.microsoft.com/office/powerpoint/2010/main" val="4160843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C929052B-DB79-89A6-1709-1653FA139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097" y="1024668"/>
            <a:ext cx="7855874" cy="3511045"/>
          </a:xfrm>
        </p:spPr>
        <p:txBody>
          <a:bodyPr/>
          <a:lstStyle/>
          <a:p>
            <a:pPr marL="0" marR="0" lvl="0" indent="0" algn="l" defTabSz="685486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A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12. Fakta/Observasjon:</a:t>
            </a:r>
          </a:p>
          <a:p>
            <a:pPr marL="171371" marR="0" lvl="0" indent="-171371" algn="l" defTabSz="6854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   Fakta/Observasjon: oppsummer hva som ble observert. Fokuser på objektive data og observasjoner.</a:t>
            </a:r>
          </a:p>
          <a:p>
            <a:pPr marL="0" marR="0" lvl="0" indent="0" algn="l" defTabSz="685486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A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13. Direkte årsak:</a:t>
            </a:r>
          </a:p>
          <a:p>
            <a:pPr marL="171371" marR="0" lvl="0" indent="-171371" algn="l" defTabSz="6854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   Identifiser den umiddelbare årsaken til hendelsen. Hva var det som førte til at hendelsen skjedde?</a:t>
            </a:r>
          </a:p>
          <a:p>
            <a:pPr marL="0" marR="0" lvl="0" indent="0" algn="l" defTabSz="685486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A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14. Bakenforliggende årsak:</a:t>
            </a:r>
          </a:p>
          <a:p>
            <a:pPr marL="171371" marR="0" lvl="0" indent="-171371" algn="l" defTabSz="6854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   Beskriv faktorer som kan ha bidratt til hendelsen på et mer overordnet nivå. Dette kan inkludere organisatoriske eller systematiske årsaker.</a:t>
            </a:r>
          </a:p>
          <a:p>
            <a:pPr marL="0" marR="0" lvl="0" indent="0" algn="l" defTabSz="685486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AFF"/>
              </a:buClr>
              <a:buSz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15. Umiddelbare tiltak:</a:t>
            </a:r>
          </a:p>
          <a:p>
            <a:pPr marL="171371" marR="0" lvl="0" indent="-171371" algn="l" defTabSz="6854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   Skriv ned hvilke tiltak som ble iverksatt umiddelbart etter hendelsen for å håndtere situasjonen eller forhindre gjentakelse.</a:t>
            </a:r>
          </a:p>
          <a:p>
            <a:pPr marL="0" marR="0" lvl="0" indent="0" algn="l" defTabSz="685486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AFF"/>
              </a:buClr>
              <a:buSz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16. Vedlegg av Bilder:</a:t>
            </a:r>
          </a:p>
          <a:p>
            <a:pPr marL="171371" marR="0" lvl="0" indent="-171371" algn="l" defTabSz="6854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   Legg ved detaljerte bilder av hendelsen. Sørg for at bildene er tydelige og viser relevante detaljer.</a:t>
            </a:r>
          </a:p>
          <a:p>
            <a:pPr marL="0" marR="0" lvl="0" indent="0" algn="l" defTabSz="685486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AFF"/>
              </a:buClr>
              <a:buSz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17. Beskrivende Tekst:</a:t>
            </a:r>
          </a:p>
          <a:p>
            <a:pPr marL="171371" marR="0" lvl="0" indent="-171371" algn="l" defTabSz="6854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   Skriv en kort forklaring som beskriver hendelsen i detalj. Vær objektiv og unngå personlige meninger eller konklusjoner. Fokuser på hva som skjedde, hvordan det skjedde, og eventuelle relevante detaljer.</a:t>
            </a:r>
            <a:b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8B86D50-00E8-EE6C-83DF-8D73029CC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8119B09-D33B-EC57-6C56-C3352B99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5</a:t>
            </a:fld>
            <a:endParaRPr lang="nb-NO" dirty="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8D64E516-E5BE-9761-A127-43C72A773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Instruks for utfylling</a:t>
            </a:r>
          </a:p>
        </p:txBody>
      </p:sp>
    </p:spTree>
    <p:extLst>
      <p:ext uri="{BB962C8B-B14F-4D97-AF65-F5344CB8AC3E}">
        <p14:creationId xmlns:p14="http://schemas.microsoft.com/office/powerpoint/2010/main" val="2288189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1CD02E8-E809-442E-B834-A7205F8C0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044" y="1054232"/>
            <a:ext cx="4160686" cy="1750514"/>
          </a:xfrm>
        </p:spPr>
        <p:txBody>
          <a:bodyPr/>
          <a:lstStyle/>
          <a:p>
            <a:r>
              <a:rPr lang="nb-NO" sz="1400" dirty="0"/>
              <a:t>Hva skjedde: </a:t>
            </a:r>
            <a:br>
              <a:rPr lang="nb-NO" sz="1400" dirty="0"/>
            </a:br>
            <a:r>
              <a:rPr lang="nb-NO" sz="900" dirty="0" err="1"/>
              <a:t>Løslok</a:t>
            </a:r>
            <a:r>
              <a:rPr lang="nb-NO" sz="900" dirty="0"/>
              <a:t> (</a:t>
            </a:r>
            <a:r>
              <a:rPr lang="nb-NO" sz="900" dirty="0" err="1"/>
              <a:t>dobbeltlok</a:t>
            </a:r>
            <a:r>
              <a:rPr lang="nb-NO" sz="900" dirty="0"/>
              <a:t> V4) fra Grenland </a:t>
            </a:r>
            <a:r>
              <a:rPr lang="nb-NO" sz="900" dirty="0" err="1"/>
              <a:t>Rail</a:t>
            </a:r>
            <a:r>
              <a:rPr lang="nb-NO" sz="900" dirty="0"/>
              <a:t> sporet av i en kurve på Bryn stasjon. Toget kjørte gjennom stasjonen i spor 2 og var på vei fra Drammen til Hamar og holdt ca. 65-70 km/t. Toget sporet av med bakre lok og skled videre på skinnerydderen inntil den ble revet av i en sporveksel og hjulene kom ned i pukken. Fører ble da oppmerksom på avsporingen og tok nødbrems. Toget kjørte avsporet ca. 250 meter.</a:t>
            </a:r>
          </a:p>
          <a:p>
            <a:r>
              <a:rPr lang="nb-NO" sz="1400" dirty="0"/>
              <a:t>Konsekvens:</a:t>
            </a:r>
            <a:br>
              <a:rPr lang="nb-NO" sz="1400" dirty="0"/>
            </a:br>
            <a:r>
              <a:rPr lang="nb-NO" sz="900" dirty="0"/>
              <a:t>Faktisk: Ingen personskader. Skader på spor og sporveksler. Strekning stengt ca. 12 timer. Normalisering og persontrafikk forventet 29.09.2019.</a:t>
            </a:r>
          </a:p>
          <a:p>
            <a:pPr marL="198000" lvl="1" indent="0">
              <a:buNone/>
            </a:pPr>
            <a:r>
              <a:rPr lang="nb-NO" sz="900" dirty="0"/>
              <a:t>Potensiell: Det vurderes at potensialet i hendelsen har inntruffet. Hvis fører hadde tatt nødbrems senere eller avsporingen hadde skadet nabospor kunne det medført noe større kostnader og strekning stengt i lengre periode.</a:t>
            </a:r>
          </a:p>
          <a:p>
            <a:pPr marL="0" lvl="1" indent="0">
              <a:spcBef>
                <a:spcPts val="1000"/>
              </a:spcBef>
              <a:buClr>
                <a:schemeClr val="accent2"/>
              </a:buClr>
              <a:buNone/>
            </a:pPr>
            <a:br>
              <a:rPr lang="nb-NO" sz="1600" dirty="0"/>
            </a:br>
            <a:endParaRPr lang="nb-NO" sz="16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5C92DB3-B386-4942-BEBE-FB5C70B41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91AED36-BDE8-4975-A74C-4E5A123C1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6</a:t>
            </a:fld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061A8D8F-ED15-4108-BC46-3B8875FDA49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052545" y="2804745"/>
            <a:ext cx="3816853" cy="1894004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nb-NO" sz="1200" dirty="0"/>
              <a:t>Anbefaling om videre undersøkelse</a:t>
            </a:r>
          </a:p>
          <a:p>
            <a:pPr marL="0" indent="0">
              <a:buNone/>
            </a:pPr>
            <a:r>
              <a:rPr lang="nb-NO" sz="800" dirty="0"/>
              <a:t>Årsakene til avsporingen ser ut til å være en kombinasjon av høydeforskjell/vindskjevhet i sporet, slitt </a:t>
            </a:r>
            <a:r>
              <a:rPr lang="nb-NO" sz="800" dirty="0" err="1"/>
              <a:t>hjulprofil</a:t>
            </a:r>
            <a:r>
              <a:rPr lang="nb-NO" sz="800" dirty="0"/>
              <a:t> på lok, og stive kjøreegenskaper på lok.</a:t>
            </a:r>
          </a:p>
          <a:p>
            <a:pPr marL="0" indent="0">
              <a:buNone/>
            </a:pPr>
            <a:r>
              <a:rPr lang="nb-NO" sz="800" dirty="0"/>
              <a:t>Statens Havarikommisjon for Transport undersøker hendelsen og gjennomfører tekniske undersøkelser av de avsporede lokene.</a:t>
            </a:r>
          </a:p>
          <a:p>
            <a:pPr marL="0" indent="0">
              <a:buNone/>
            </a:pPr>
            <a:r>
              <a:rPr lang="nb-NO" sz="800" dirty="0"/>
              <a:t>Det er ikke rukket å kartlegge om ujevnhetene i sporet er over grenser for tiltak eller umiddelbare tiltak </a:t>
            </a:r>
            <a:r>
              <a:rPr lang="nb-NO" sz="800" dirty="0" err="1"/>
              <a:t>ihht</a:t>
            </a:r>
            <a:r>
              <a:rPr lang="nb-NO" sz="800" dirty="0"/>
              <a:t>. Teknisk regelverk, da det er gjennomført pakking av sporet </a:t>
            </a:r>
            <a:r>
              <a:rPr lang="nb-NO" sz="800"/>
              <a:t>eller sporvekselpakking </a:t>
            </a:r>
            <a:r>
              <a:rPr lang="nb-NO" sz="800" dirty="0"/>
              <a:t>etter siste </a:t>
            </a:r>
            <a:r>
              <a:rPr lang="nb-NO" sz="800" dirty="0" err="1"/>
              <a:t>målevognskjøring</a:t>
            </a:r>
            <a:r>
              <a:rPr lang="nb-NO" sz="800" dirty="0"/>
              <a:t>.</a:t>
            </a:r>
          </a:p>
          <a:p>
            <a:pPr marL="0" indent="0">
              <a:buNone/>
            </a:pPr>
            <a:r>
              <a:rPr lang="nb-NO" sz="800" dirty="0"/>
              <a:t>Det anbefales å undersøke omfanget av ujevnhetene i sporet, og om vedlikeholdssystemet/oppfølging har fungert som tiltenkt.</a:t>
            </a: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E543E7CE-E27E-4AA3-A4BC-337EC761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t"/>
            <a:r>
              <a:rPr lang="nb-NO" sz="2100" dirty="0"/>
              <a:t>Avsporing av tog, Bryn st., 25.09.2019.</a:t>
            </a:r>
          </a:p>
        </p:txBody>
      </p:sp>
      <p:pic>
        <p:nvPicPr>
          <p:cNvPr id="8" name="Grafikk 7" descr="Trafikklys">
            <a:extLst>
              <a:ext uri="{FF2B5EF4-FFF2-40B4-BE49-F238E27FC236}">
                <a16:creationId xmlns:a16="http://schemas.microsoft.com/office/drawing/2014/main" id="{A13380C4-7B5E-4801-9246-2B4723369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4754" y="109196"/>
            <a:ext cx="914400" cy="9144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01DD745-C832-422A-8AD8-CDFE5D57FDC8}"/>
              </a:ext>
            </a:extLst>
          </p:cNvPr>
          <p:cNvSpPr/>
          <p:nvPr/>
        </p:nvSpPr>
        <p:spPr>
          <a:xfrm>
            <a:off x="5052545" y="1054231"/>
            <a:ext cx="3816853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nb-NO" sz="800" dirty="0"/>
              <a:t>Hendelsesdato: Onsdag 25.09.2019</a:t>
            </a:r>
          </a:p>
          <a:p>
            <a:r>
              <a:rPr lang="nb-NO" sz="800" dirty="0"/>
              <a:t>Klokka: 09:23</a:t>
            </a:r>
          </a:p>
          <a:p>
            <a:r>
              <a:rPr lang="nb-NO" sz="800" dirty="0"/>
              <a:t>Hvor: Bryn stasjon, Hovedbanen</a:t>
            </a:r>
          </a:p>
          <a:p>
            <a:endParaRPr lang="nb-NO" sz="800" dirty="0"/>
          </a:p>
          <a:p>
            <a:r>
              <a:rPr lang="nb-NO" sz="800" dirty="0"/>
              <a:t>Lenke </a:t>
            </a:r>
            <a:r>
              <a:rPr lang="nb-NO" sz="800" dirty="0" err="1"/>
              <a:t>Synergisak</a:t>
            </a:r>
            <a:r>
              <a:rPr lang="nb-NO" sz="800" dirty="0"/>
              <a:t>: </a:t>
            </a:r>
            <a:r>
              <a:rPr lang="nb-NO" sz="800" dirty="0">
                <a:hlinkClick r:id="rId4"/>
              </a:rPr>
              <a:t>557506</a:t>
            </a:r>
            <a:endParaRPr lang="nb-NO" sz="800" dirty="0"/>
          </a:p>
          <a:p>
            <a:endParaRPr lang="nb-NO" sz="800" dirty="0"/>
          </a:p>
          <a:p>
            <a:r>
              <a:rPr lang="nb-NO" sz="800" dirty="0"/>
              <a:t>Ansvarlig enhet: Infrastruktur, Område Øst, Oslo</a:t>
            </a:r>
          </a:p>
          <a:p>
            <a:r>
              <a:rPr lang="nb-NO" sz="800" dirty="0"/>
              <a:t>Ansvarlig leder: Guttorm Moss, Banesjef</a:t>
            </a:r>
            <a:br>
              <a:rPr lang="nb-NO" sz="800" dirty="0"/>
            </a:br>
            <a:r>
              <a:rPr lang="nb-NO" sz="800" dirty="0"/>
              <a:t>Oppfølgingsansvarlig: Ikke avklart (til fordeling)</a:t>
            </a:r>
          </a:p>
          <a:p>
            <a:endParaRPr lang="nb-NO" sz="800" dirty="0"/>
          </a:p>
          <a:p>
            <a:r>
              <a:rPr lang="nb-NO" sz="800" dirty="0"/>
              <a:t>Involverte enheter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800" dirty="0"/>
              <a:t>Grenland </a:t>
            </a:r>
            <a:r>
              <a:rPr lang="nb-NO" sz="800" dirty="0" err="1"/>
              <a:t>Rail</a:t>
            </a:r>
            <a:r>
              <a:rPr lang="nb-NO" sz="800" dirty="0"/>
              <a:t>, Bane NOR</a:t>
            </a:r>
          </a:p>
        </p:txBody>
      </p:sp>
      <p:graphicFrame>
        <p:nvGraphicFramePr>
          <p:cNvPr id="12" name="Tabell 11">
            <a:extLst>
              <a:ext uri="{FF2B5EF4-FFF2-40B4-BE49-F238E27FC236}">
                <a16:creationId xmlns:a16="http://schemas.microsoft.com/office/drawing/2014/main" id="{B25ED319-4412-45FA-81A4-32D964E82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86617"/>
              </p:ext>
            </p:extLst>
          </p:nvPr>
        </p:nvGraphicFramePr>
        <p:xfrm>
          <a:off x="852982" y="3199311"/>
          <a:ext cx="4005506" cy="1645920"/>
        </p:xfrm>
        <a:graphic>
          <a:graphicData uri="http://schemas.openxmlformats.org/drawingml/2006/table">
            <a:tbl>
              <a:tblPr firstRow="1" bandRow="1">
                <a:tableStyleId>{69F8066A-57FF-4B77-866B-25E5DA4F11DA}</a:tableStyleId>
              </a:tblPr>
              <a:tblGrid>
                <a:gridCol w="294734">
                  <a:extLst>
                    <a:ext uri="{9D8B030D-6E8A-4147-A177-3AD203B41FA5}">
                      <a16:colId xmlns:a16="http://schemas.microsoft.com/office/drawing/2014/main" val="1820215785"/>
                    </a:ext>
                  </a:extLst>
                </a:gridCol>
                <a:gridCol w="711720">
                  <a:extLst>
                    <a:ext uri="{9D8B030D-6E8A-4147-A177-3AD203B41FA5}">
                      <a16:colId xmlns:a16="http://schemas.microsoft.com/office/drawing/2014/main" val="4098990700"/>
                    </a:ext>
                  </a:extLst>
                </a:gridCol>
                <a:gridCol w="1360014">
                  <a:extLst>
                    <a:ext uri="{9D8B030D-6E8A-4147-A177-3AD203B41FA5}">
                      <a16:colId xmlns:a16="http://schemas.microsoft.com/office/drawing/2014/main" val="3560513831"/>
                    </a:ext>
                  </a:extLst>
                </a:gridCol>
                <a:gridCol w="900113">
                  <a:extLst>
                    <a:ext uri="{9D8B030D-6E8A-4147-A177-3AD203B41FA5}">
                      <a16:colId xmlns:a16="http://schemas.microsoft.com/office/drawing/2014/main" val="3165316280"/>
                    </a:ext>
                  </a:extLst>
                </a:gridCol>
                <a:gridCol w="738925">
                  <a:extLst>
                    <a:ext uri="{9D8B030D-6E8A-4147-A177-3AD203B41FA5}">
                      <a16:colId xmlns:a16="http://schemas.microsoft.com/office/drawing/2014/main" val="1542508156"/>
                    </a:ext>
                  </a:extLst>
                </a:gridCol>
              </a:tblGrid>
              <a:tr h="243672">
                <a:tc>
                  <a:txBody>
                    <a:bodyPr/>
                    <a:lstStyle/>
                    <a:p>
                      <a:r>
                        <a:rPr lang="nb-NO" sz="500" dirty="0"/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600" dirty="0"/>
                        <a:t>Fakta/ observasjon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600" dirty="0"/>
                        <a:t>Direkte årsak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600" dirty="0"/>
                        <a:t>Bakenforliggende årsak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600" dirty="0"/>
                        <a:t>Umiddelbare tiltak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349000"/>
                  </a:ext>
                </a:extLst>
              </a:tr>
              <a:tr h="188632">
                <a:tc rowSpan="3">
                  <a:txBody>
                    <a:bodyPr/>
                    <a:lstStyle/>
                    <a:p>
                      <a:r>
                        <a:rPr lang="nb-NO" sz="600" dirty="0"/>
                        <a:t>1</a:t>
                      </a:r>
                    </a:p>
                  </a:txBody>
                  <a:tcPr>
                    <a:noFill/>
                  </a:tcPr>
                </a:tc>
                <a:tc rowSpan="3">
                  <a:txBody>
                    <a:bodyPr/>
                    <a:lstStyle/>
                    <a:p>
                      <a:r>
                        <a:rPr lang="nb-NO" sz="600" dirty="0"/>
                        <a:t>Avsporing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600" dirty="0"/>
                        <a:t>Høydeforskjell/vindskjevhet i sporet som kan ha medvirket til avsporing, men som alene antagelig ikke ville ha ført til avsporing.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600" dirty="0"/>
                        <a:t>Ytterligere undersøkelser nødvendig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600" dirty="0"/>
                        <a:t>Pakking/ utbedring av spor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04498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nb-NO" sz="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nb-NO" sz="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600" dirty="0" err="1"/>
                        <a:t>Hjulprofil</a:t>
                      </a:r>
                      <a:r>
                        <a:rPr lang="nb-NO" sz="600" dirty="0"/>
                        <a:t> på lok ble vurdert til å være veldig slitt, har sannsynligvis bidratt til avsporing.</a:t>
                      </a:r>
                      <a:endParaRPr lang="nb-NO" sz="600" b="0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600" dirty="0"/>
                        <a:t>Ytterligere undersøkelser nødvendig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nb-NO" sz="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694104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nb-NO" sz="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nb-NO" sz="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600" b="0" i="0" dirty="0"/>
                        <a:t>V5-lok er kjent for å ha en stiv gange, usikkert om dette også gjelder for V4-lok og dermed bidratt til avsporing.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600" dirty="0"/>
                        <a:t>Ytterligere undersøkelser nødvendig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nb-NO" sz="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8651506"/>
                  </a:ext>
                </a:extLst>
              </a:tr>
            </a:tbl>
          </a:graphicData>
        </a:graphic>
      </p:graphicFrame>
      <p:sp>
        <p:nvSpPr>
          <p:cNvPr id="7" name="TekstSylinder 6">
            <a:extLst>
              <a:ext uri="{FF2B5EF4-FFF2-40B4-BE49-F238E27FC236}">
                <a16:creationId xmlns:a16="http://schemas.microsoft.com/office/drawing/2014/main" id="{0633843E-F349-4683-8475-A62253119C00}"/>
              </a:ext>
            </a:extLst>
          </p:cNvPr>
          <p:cNvSpPr txBox="1"/>
          <p:nvPr/>
        </p:nvSpPr>
        <p:spPr>
          <a:xfrm rot="20641612">
            <a:off x="61060" y="1371567"/>
            <a:ext cx="4839786" cy="110799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b-NO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EKSEMPEL</a:t>
            </a:r>
          </a:p>
        </p:txBody>
      </p:sp>
    </p:spTree>
    <p:extLst>
      <p:ext uri="{BB962C8B-B14F-4D97-AF65-F5344CB8AC3E}">
        <p14:creationId xmlns:p14="http://schemas.microsoft.com/office/powerpoint/2010/main" val="126121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D80AAC6A-D395-4049-B500-DABF337B6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982" y="364748"/>
            <a:ext cx="7563552" cy="4682012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76B4D08-B61B-47FD-8C3A-427AE2E4E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7</a:t>
            </a:fld>
            <a:endParaRPr lang="nb-NO" dirty="0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E77CF014-1400-4818-9D78-577472DE9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29" y="-247252"/>
            <a:ext cx="7668000" cy="612000"/>
          </a:xfrm>
        </p:spPr>
        <p:txBody>
          <a:bodyPr/>
          <a:lstStyle/>
          <a:p>
            <a:r>
              <a:rPr lang="nb-NO" dirty="0" err="1"/>
              <a:t>Oversiktbilde</a:t>
            </a:r>
            <a:r>
              <a:rPr lang="nb-NO" dirty="0"/>
              <a:t> avsporingen spor 2 Bryn stasjon</a:t>
            </a:r>
          </a:p>
        </p:txBody>
      </p:sp>
      <p:cxnSp>
        <p:nvCxnSpPr>
          <p:cNvPr id="11" name="Rett pilkobling 10">
            <a:extLst>
              <a:ext uri="{FF2B5EF4-FFF2-40B4-BE49-F238E27FC236}">
                <a16:creationId xmlns:a16="http://schemas.microsoft.com/office/drawing/2014/main" id="{8E5631CE-D84A-4EF8-A858-1D10CDCB7C93}"/>
              </a:ext>
            </a:extLst>
          </p:cNvPr>
          <p:cNvCxnSpPr>
            <a:cxnSpLocks/>
          </p:cNvCxnSpPr>
          <p:nvPr/>
        </p:nvCxnSpPr>
        <p:spPr>
          <a:xfrm>
            <a:off x="2448962" y="2705754"/>
            <a:ext cx="206597" cy="10518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kobling 11">
            <a:extLst>
              <a:ext uri="{FF2B5EF4-FFF2-40B4-BE49-F238E27FC236}">
                <a16:creationId xmlns:a16="http://schemas.microsoft.com/office/drawing/2014/main" id="{75274DBE-0760-42A8-A567-7F2B9B078A36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3542923" y="3837160"/>
            <a:ext cx="272380" cy="4462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pilkobling 12">
            <a:extLst>
              <a:ext uri="{FF2B5EF4-FFF2-40B4-BE49-F238E27FC236}">
                <a16:creationId xmlns:a16="http://schemas.microsoft.com/office/drawing/2014/main" id="{4E679649-4F62-4700-A321-D87DED4F7AA3}"/>
              </a:ext>
            </a:extLst>
          </p:cNvPr>
          <p:cNvCxnSpPr/>
          <p:nvPr/>
        </p:nvCxnSpPr>
        <p:spPr>
          <a:xfrm>
            <a:off x="3623057" y="2405480"/>
            <a:ext cx="312345" cy="12053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C6D0533C-BD17-4A1D-9E05-0E9AEFEBDC68}"/>
              </a:ext>
            </a:extLst>
          </p:cNvPr>
          <p:cNvCxnSpPr>
            <a:cxnSpLocks/>
          </p:cNvCxnSpPr>
          <p:nvPr/>
        </p:nvCxnSpPr>
        <p:spPr>
          <a:xfrm flipH="1" flipV="1">
            <a:off x="6315817" y="1579421"/>
            <a:ext cx="359036" cy="2684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kobling 14">
            <a:extLst>
              <a:ext uri="{FF2B5EF4-FFF2-40B4-BE49-F238E27FC236}">
                <a16:creationId xmlns:a16="http://schemas.microsoft.com/office/drawing/2014/main" id="{8B812EC4-441E-48D8-9763-0CDFFE47A7AE}"/>
              </a:ext>
            </a:extLst>
          </p:cNvPr>
          <p:cNvCxnSpPr>
            <a:cxnSpLocks/>
          </p:cNvCxnSpPr>
          <p:nvPr/>
        </p:nvCxnSpPr>
        <p:spPr>
          <a:xfrm>
            <a:off x="5814044" y="1012069"/>
            <a:ext cx="702300" cy="3314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ktangel 17">
            <a:extLst>
              <a:ext uri="{FF2B5EF4-FFF2-40B4-BE49-F238E27FC236}">
                <a16:creationId xmlns:a16="http://schemas.microsoft.com/office/drawing/2014/main" id="{287F89FA-5FDC-4B75-AC1D-BD17DF2AB760}"/>
              </a:ext>
            </a:extLst>
          </p:cNvPr>
          <p:cNvSpPr/>
          <p:nvPr/>
        </p:nvSpPr>
        <p:spPr>
          <a:xfrm rot="2438561">
            <a:off x="6637885" y="1065706"/>
            <a:ext cx="73937" cy="217284"/>
          </a:xfrm>
          <a:prstGeom prst="rect">
            <a:avLst/>
          </a:prstGeom>
          <a:solidFill>
            <a:srgbClr val="FFC000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3F204C98-51A7-4148-B88A-5ED22ACAE584}"/>
              </a:ext>
            </a:extLst>
          </p:cNvPr>
          <p:cNvSpPr/>
          <p:nvPr/>
        </p:nvSpPr>
        <p:spPr>
          <a:xfrm rot="1880940">
            <a:off x="6507774" y="1241698"/>
            <a:ext cx="73937" cy="217284"/>
          </a:xfrm>
          <a:prstGeom prst="rect">
            <a:avLst/>
          </a:prstGeom>
          <a:solidFill>
            <a:srgbClr val="FFC000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F4E4D960-D5C2-4E2D-8760-216674618FB2}"/>
              </a:ext>
            </a:extLst>
          </p:cNvPr>
          <p:cNvSpPr txBox="1"/>
          <p:nvPr/>
        </p:nvSpPr>
        <p:spPr>
          <a:xfrm>
            <a:off x="2037596" y="2482650"/>
            <a:ext cx="819455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900" dirty="0">
                <a:solidFill>
                  <a:schemeClr val="tx2"/>
                </a:solidFill>
              </a:rPr>
              <a:t>Bryn stasjon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EB3A7FEE-43D0-4208-9236-F2C5269FA518}"/>
              </a:ext>
            </a:extLst>
          </p:cNvPr>
          <p:cNvSpPr txBox="1"/>
          <p:nvPr/>
        </p:nvSpPr>
        <p:spPr>
          <a:xfrm>
            <a:off x="904121" y="4646718"/>
            <a:ext cx="8515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nb-NO" sz="900" dirty="0">
              <a:solidFill>
                <a:schemeClr val="tx2"/>
              </a:solidFill>
            </a:endParaRPr>
          </a:p>
          <a:p>
            <a:r>
              <a:rPr lang="nb-NO" sz="900" dirty="0">
                <a:solidFill>
                  <a:schemeClr val="tx2"/>
                </a:solidFill>
              </a:rPr>
              <a:t>Retning Oslo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D40EC59D-A0E4-4510-B096-64F0950434DF}"/>
              </a:ext>
            </a:extLst>
          </p:cNvPr>
          <p:cNvSpPr txBox="1"/>
          <p:nvPr/>
        </p:nvSpPr>
        <p:spPr>
          <a:xfrm>
            <a:off x="3815303" y="4167952"/>
            <a:ext cx="201850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900" dirty="0">
                <a:solidFill>
                  <a:schemeClr val="tx2"/>
                </a:solidFill>
              </a:rPr>
              <a:t>Høydeforskjell/vindskjevhet i sporet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BB311EA2-95A8-4363-8017-171181190287}"/>
              </a:ext>
            </a:extLst>
          </p:cNvPr>
          <p:cNvSpPr txBox="1"/>
          <p:nvPr/>
        </p:nvSpPr>
        <p:spPr>
          <a:xfrm>
            <a:off x="3269385" y="2255345"/>
            <a:ext cx="1268296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900" dirty="0">
                <a:solidFill>
                  <a:schemeClr val="tx2"/>
                </a:solidFill>
              </a:rPr>
              <a:t>Klatring og avsporing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B53E1127-F166-4994-9EAD-A2FC00D73280}"/>
              </a:ext>
            </a:extLst>
          </p:cNvPr>
          <p:cNvSpPr txBox="1"/>
          <p:nvPr/>
        </p:nvSpPr>
        <p:spPr>
          <a:xfrm>
            <a:off x="6576039" y="1629995"/>
            <a:ext cx="16850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900" dirty="0">
                <a:solidFill>
                  <a:schemeClr val="tx2"/>
                </a:solidFill>
              </a:rPr>
              <a:t>Plog tar i sporveksel og de</a:t>
            </a:r>
          </a:p>
          <a:p>
            <a:r>
              <a:rPr lang="nb-NO" sz="900" dirty="0">
                <a:solidFill>
                  <a:schemeClr val="tx2"/>
                </a:solidFill>
              </a:rPr>
              <a:t>største ødeleggelsene starter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D6ABBE41-D3CF-492E-8CE8-A8F93AC2A00A}"/>
              </a:ext>
            </a:extLst>
          </p:cNvPr>
          <p:cNvSpPr txBox="1"/>
          <p:nvPr/>
        </p:nvSpPr>
        <p:spPr>
          <a:xfrm>
            <a:off x="5030790" y="896653"/>
            <a:ext cx="819455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900" dirty="0">
                <a:solidFill>
                  <a:schemeClr val="tx2"/>
                </a:solidFill>
              </a:rPr>
              <a:t>Avsporet lok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360DE15-DD14-4656-B113-A931AE144C57}"/>
              </a:ext>
            </a:extLst>
          </p:cNvPr>
          <p:cNvSpPr txBox="1"/>
          <p:nvPr/>
        </p:nvSpPr>
        <p:spPr>
          <a:xfrm>
            <a:off x="6999818" y="1194630"/>
            <a:ext cx="103746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900" dirty="0">
                <a:solidFill>
                  <a:schemeClr val="tx2"/>
                </a:solidFill>
              </a:rPr>
              <a:t>       Kjøreretning</a:t>
            </a:r>
          </a:p>
        </p:txBody>
      </p:sp>
      <p:cxnSp>
        <p:nvCxnSpPr>
          <p:cNvPr id="30" name="Rett pilkobling 29">
            <a:extLst>
              <a:ext uri="{FF2B5EF4-FFF2-40B4-BE49-F238E27FC236}">
                <a16:creationId xmlns:a16="http://schemas.microsoft.com/office/drawing/2014/main" id="{979C409F-11E4-4FA9-963A-0A73E740A388}"/>
              </a:ext>
            </a:extLst>
          </p:cNvPr>
          <p:cNvCxnSpPr>
            <a:cxnSpLocks/>
          </p:cNvCxnSpPr>
          <p:nvPr/>
        </p:nvCxnSpPr>
        <p:spPr>
          <a:xfrm flipV="1">
            <a:off x="7096125" y="1237212"/>
            <a:ext cx="147826" cy="1501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kobling 15">
            <a:extLst>
              <a:ext uri="{FF2B5EF4-FFF2-40B4-BE49-F238E27FC236}">
                <a16:creationId xmlns:a16="http://schemas.microsoft.com/office/drawing/2014/main" id="{54E5C0AF-48D6-446E-A13D-B421A4570F04}"/>
              </a:ext>
            </a:extLst>
          </p:cNvPr>
          <p:cNvCxnSpPr>
            <a:cxnSpLocks/>
          </p:cNvCxnSpPr>
          <p:nvPr/>
        </p:nvCxnSpPr>
        <p:spPr>
          <a:xfrm flipH="1">
            <a:off x="1038225" y="4706405"/>
            <a:ext cx="514350" cy="829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Høyre klammeparentes 37">
            <a:extLst>
              <a:ext uri="{FF2B5EF4-FFF2-40B4-BE49-F238E27FC236}">
                <a16:creationId xmlns:a16="http://schemas.microsoft.com/office/drawing/2014/main" id="{6EF4450E-5045-40BE-8F95-18D8722BDF7F}"/>
              </a:ext>
            </a:extLst>
          </p:cNvPr>
          <p:cNvSpPr/>
          <p:nvPr/>
        </p:nvSpPr>
        <p:spPr>
          <a:xfrm rot="3068758">
            <a:off x="5180537" y="1251452"/>
            <a:ext cx="206597" cy="3143160"/>
          </a:xfrm>
          <a:prstGeom prst="rightBrac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8AABEE98-AC72-43D2-8CED-574B0FB53C08}"/>
              </a:ext>
            </a:extLst>
          </p:cNvPr>
          <p:cNvSpPr txBox="1"/>
          <p:nvPr/>
        </p:nvSpPr>
        <p:spPr>
          <a:xfrm>
            <a:off x="5345088" y="2892735"/>
            <a:ext cx="1915909" cy="507831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nb-NO" sz="900" dirty="0">
                <a:solidFill>
                  <a:schemeClr val="tx2"/>
                </a:solidFill>
              </a:rPr>
              <a:t>Plog sklir på skinne og hindrer</a:t>
            </a:r>
          </a:p>
          <a:p>
            <a:r>
              <a:rPr lang="nb-NO" sz="900" dirty="0">
                <a:solidFill>
                  <a:schemeClr val="tx2"/>
                </a:solidFill>
              </a:rPr>
              <a:t>hjul å kjøre i pukken, skader på</a:t>
            </a:r>
          </a:p>
          <a:p>
            <a:r>
              <a:rPr lang="nb-NO" sz="900" dirty="0">
                <a:solidFill>
                  <a:schemeClr val="tx2"/>
                </a:solidFill>
              </a:rPr>
              <a:t>skinnebefestigelse og sporveksler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8EFA9D43-7DC8-4C1F-856C-FA048162EBB7}"/>
              </a:ext>
            </a:extLst>
          </p:cNvPr>
          <p:cNvSpPr txBox="1"/>
          <p:nvPr/>
        </p:nvSpPr>
        <p:spPr>
          <a:xfrm rot="20641612">
            <a:off x="153736" y="753729"/>
            <a:ext cx="4839786" cy="110799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b-NO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EKSEMPEL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D359DC89-B3DE-415A-A201-3881BF5CF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06549" y="4831384"/>
            <a:ext cx="5112000" cy="144000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STY-605041, rev 001. 48 timers rapport etter en uønsket hendelse</a:t>
            </a:r>
          </a:p>
        </p:txBody>
      </p:sp>
    </p:spTree>
    <p:extLst>
      <p:ext uri="{BB962C8B-B14F-4D97-AF65-F5344CB8AC3E}">
        <p14:creationId xmlns:p14="http://schemas.microsoft.com/office/powerpoint/2010/main" val="2272525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 descr="Et bilde som inneholder tog, gress, utendørs, spor&#10;&#10;Automatisk generert beskrivelse">
            <a:extLst>
              <a:ext uri="{FF2B5EF4-FFF2-40B4-BE49-F238E27FC236}">
                <a16:creationId xmlns:a16="http://schemas.microsoft.com/office/drawing/2014/main" id="{10B93F1A-46DA-4B35-8135-E4A2BA2CA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2794" y="1019175"/>
            <a:ext cx="6208888" cy="3492500"/>
          </a:xfr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01041EB-709F-4EFD-BBE0-A6C7A645D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STY-605041, rev 001. 48 timers rapport etter en uønsket hendelse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4CD37E9-646F-42C3-9747-977D42DF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8</a:t>
            </a:fld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8C6416E-5971-4ECE-BA63-17B407A43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Nærmeste (bakre) lok avsporet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411240A-A084-4947-88FF-85A6D8564864}"/>
              </a:ext>
            </a:extLst>
          </p:cNvPr>
          <p:cNvSpPr txBox="1"/>
          <p:nvPr/>
        </p:nvSpPr>
        <p:spPr>
          <a:xfrm>
            <a:off x="5815013" y="3186113"/>
            <a:ext cx="115929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nb-NO" sz="1400" dirty="0">
              <a:solidFill>
                <a:schemeClr val="tx2"/>
              </a:solidFill>
            </a:endParaRPr>
          </a:p>
          <a:p>
            <a:r>
              <a:rPr lang="nb-NO" sz="1400" dirty="0">
                <a:solidFill>
                  <a:schemeClr val="tx2"/>
                </a:solidFill>
              </a:rPr>
              <a:t>Kjøreretning</a:t>
            </a:r>
          </a:p>
        </p:txBody>
      </p:sp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A4401A17-D7E2-4637-8982-2129A3AD7261}"/>
              </a:ext>
            </a:extLst>
          </p:cNvPr>
          <p:cNvCxnSpPr>
            <a:cxnSpLocks/>
          </p:cNvCxnSpPr>
          <p:nvPr/>
        </p:nvCxnSpPr>
        <p:spPr>
          <a:xfrm flipV="1">
            <a:off x="6168440" y="3236250"/>
            <a:ext cx="452438" cy="1809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Sylinder 7">
            <a:extLst>
              <a:ext uri="{FF2B5EF4-FFF2-40B4-BE49-F238E27FC236}">
                <a16:creationId xmlns:a16="http://schemas.microsoft.com/office/drawing/2014/main" id="{1DBFAAF0-F168-44FF-9893-EB04E6C991F1}"/>
              </a:ext>
            </a:extLst>
          </p:cNvPr>
          <p:cNvSpPr txBox="1"/>
          <p:nvPr/>
        </p:nvSpPr>
        <p:spPr>
          <a:xfrm rot="20641612">
            <a:off x="153736" y="753729"/>
            <a:ext cx="4839786" cy="110799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b-NO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EKSEMPEL</a:t>
            </a:r>
          </a:p>
        </p:txBody>
      </p:sp>
    </p:spTree>
    <p:extLst>
      <p:ext uri="{BB962C8B-B14F-4D97-AF65-F5344CB8AC3E}">
        <p14:creationId xmlns:p14="http://schemas.microsoft.com/office/powerpoint/2010/main" val="3088586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 descr="Et bilde som inneholder spor, tog, utendørs, bygning&#10;&#10;Automatisk generert beskrivelse">
            <a:extLst>
              <a:ext uri="{FF2B5EF4-FFF2-40B4-BE49-F238E27FC236}">
                <a16:creationId xmlns:a16="http://schemas.microsoft.com/office/drawing/2014/main" id="{43DFE34D-9CFF-4664-853C-25C8F9960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219" y="1019175"/>
            <a:ext cx="6208888" cy="3492500"/>
          </a:xfr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01041EB-709F-4EFD-BBE0-A6C7A645D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STY-605041, rev 001. 48 timers rapport etter en uønsket hendelse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4CD37E9-646F-42C3-9747-977D42DF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9</a:t>
            </a:fld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8C6416E-5971-4ECE-BA63-17B407A43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Høydeforskjell/vindskjevhet i sporet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4CBEB22B-0EB8-4663-90CE-F9F6CECB2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713" y="2229392"/>
            <a:ext cx="5405437" cy="148634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32DCA4D4-D504-4005-B960-F0223C805228}"/>
              </a:ext>
            </a:extLst>
          </p:cNvPr>
          <p:cNvSpPr/>
          <p:nvPr/>
        </p:nvSpPr>
        <p:spPr>
          <a:xfrm>
            <a:off x="2700338" y="1506067"/>
            <a:ext cx="1214438" cy="33393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7BF59641-8955-47C7-A7E3-1FB026AC1C37}"/>
              </a:ext>
            </a:extLst>
          </p:cNvPr>
          <p:cNvCxnSpPr/>
          <p:nvPr/>
        </p:nvCxnSpPr>
        <p:spPr>
          <a:xfrm>
            <a:off x="2700338" y="1840003"/>
            <a:ext cx="854375" cy="1875733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830ADFF1-C2F4-4D97-A462-2D238E384803}"/>
              </a:ext>
            </a:extLst>
          </p:cNvPr>
          <p:cNvCxnSpPr>
            <a:cxnSpLocks/>
          </p:cNvCxnSpPr>
          <p:nvPr/>
        </p:nvCxnSpPr>
        <p:spPr>
          <a:xfrm>
            <a:off x="3914777" y="1506067"/>
            <a:ext cx="5045373" cy="72332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0E298EE-1E20-4A59-8EEF-68E26F157AC8}"/>
              </a:ext>
            </a:extLst>
          </p:cNvPr>
          <p:cNvSpPr txBox="1"/>
          <p:nvPr/>
        </p:nvSpPr>
        <p:spPr>
          <a:xfrm rot="20641612">
            <a:off x="153736" y="753729"/>
            <a:ext cx="4839786" cy="110799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b-NO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EKSEMPEL</a:t>
            </a:r>
          </a:p>
        </p:txBody>
      </p:sp>
    </p:spTree>
    <p:extLst>
      <p:ext uri="{BB962C8B-B14F-4D97-AF65-F5344CB8AC3E}">
        <p14:creationId xmlns:p14="http://schemas.microsoft.com/office/powerpoint/2010/main" val="44176249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sjonsmal Bane NOR">
  <a:themeElements>
    <a:clrScheme name="Bane NOR profilfarger">
      <a:dk1>
        <a:sysClr val="windowText" lastClr="000000"/>
      </a:dk1>
      <a:lt1>
        <a:sysClr val="window" lastClr="FFFFFF"/>
      </a:lt1>
      <a:dk2>
        <a:srgbClr val="1E285A"/>
      </a:dk2>
      <a:lt2>
        <a:srgbClr val="D2D4DE"/>
      </a:lt2>
      <a:accent1>
        <a:srgbClr val="1E285A"/>
      </a:accent1>
      <a:accent2>
        <a:srgbClr val="00AAFF"/>
      </a:accent2>
      <a:accent3>
        <a:srgbClr val="00E1CD"/>
      </a:accent3>
      <a:accent4>
        <a:srgbClr val="3C00F0"/>
      </a:accent4>
      <a:accent5>
        <a:srgbClr val="00F03C"/>
      </a:accent5>
      <a:accent6>
        <a:srgbClr val="787E9C"/>
      </a:accent6>
      <a:hlink>
        <a:srgbClr val="00AAFF"/>
      </a:hlink>
      <a:folHlink>
        <a:srgbClr val="00AAFF"/>
      </a:folHlink>
    </a:clrScheme>
    <a:fontScheme name="Bane NOR temaskrif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3175">
          <a:solidFill>
            <a:schemeClr val="tx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sjon1" id="{11800B8A-8770-4156-9254-86DE3B5C4CED}" vid="{A8E38358-8F2A-429C-BD09-CE2CB6DA35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C6C0FD824B554896E20604FBA6933B" ma:contentTypeVersion="33" ma:contentTypeDescription="Opprett et nytt dokument." ma:contentTypeScope="" ma:versionID="1d26b67f3a7f3e030a5f5b49bd3615a0">
  <xsd:schema xmlns:xsd="http://www.w3.org/2001/XMLSchema" xmlns:xs="http://www.w3.org/2001/XMLSchema" xmlns:p="http://schemas.microsoft.com/office/2006/metadata/properties" xmlns:ns2="6301de8d-55e7-4a54-ba55-a1b21df74647" xmlns:ns3="4580ed6b-e20c-42c5-b96e-afb036db9f61" targetNamespace="http://schemas.microsoft.com/office/2006/metadata/properties" ma:root="true" ma:fieldsID="6b827ff448e6d20b2a139eaa0e35e4c1" ns2:_="" ns3:_="">
    <xsd:import namespace="6301de8d-55e7-4a54-ba55-a1b21df74647"/>
    <xsd:import namespace="4580ed6b-e20c-42c5-b96e-afb036db9f61"/>
    <xsd:element name="properties">
      <xsd:complexType>
        <xsd:sequence>
          <xsd:element name="documentManagement">
            <xsd:complexType>
              <xsd:all>
                <xsd:element ref="ns2:Fagtype" minOccurs="0"/>
                <xsd:element ref="ns2:Hendelsestype" minOccurs="0"/>
                <xsd:element ref="ns2:Hendelsesdato" minOccurs="0"/>
                <xsd:element ref="ns2:Type_x0020_arbeid" minOccurs="0"/>
                <xsd:element ref="ns2:Type_x0020_hendelse0" minOccurs="0"/>
                <xsd:element ref="ns2:Tilgjengeligeksternt" minOccurs="0"/>
                <xsd:element ref="ns2:Dato" minOccurs="0"/>
                <xsd:element ref="ns2:Synergi_x0020_nr_x002e_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Kommenta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01de8d-55e7-4a54-ba55-a1b21df74647" elementFormDefault="qualified">
    <xsd:import namespace="http://schemas.microsoft.com/office/2006/documentManagement/types"/>
    <xsd:import namespace="http://schemas.microsoft.com/office/infopath/2007/PartnerControls"/>
    <xsd:element name="Fagtype" ma:index="2" nillable="true" ma:displayName="Fagtype" ma:format="Dropdown" ma:internalName="Fagtype">
      <xsd:simpleType>
        <xsd:restriction base="dms:Choice">
          <xsd:enumeration value="HSV"/>
          <xsd:enumeration value="Høyspenningsanlegg"/>
          <xsd:enumeration value="Kontaktledning"/>
          <xsd:enumeration value="Lavspenning og 22kV"/>
          <xsd:enumeration value="Banestrømforsyning"/>
          <xsd:enumeration value="Tele og Signal"/>
          <xsd:enumeration value="HMS"/>
          <xsd:enumeration value="Lavspenningsanlegg"/>
          <xsd:enumeration value="Linjen"/>
          <xsd:enumeration value="Overbygging"/>
          <xsd:enumeration value="Underbygging"/>
          <xsd:enumeration value="Trafikkstyring"/>
          <xsd:enumeration value="Miljø"/>
        </xsd:restriction>
      </xsd:simpleType>
    </xsd:element>
    <xsd:element name="Hendelsestype" ma:index="3" nillable="true" ma:displayName="Hendelsestype" ma:default="1" ma:internalName="Hendelsestype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1"/>
                    <xsd:enumeration value="2"/>
                    <xsd:enumeration value="3"/>
                    <xsd:enumeration value="4"/>
                    <xsd:enumeration value="5"/>
                    <xsd:enumeration value="6"/>
                    <xsd:enumeration value="5"/>
                    <xsd:enumeration value="7"/>
                  </xsd:restriction>
                </xsd:simpleType>
              </xsd:element>
            </xsd:sequence>
          </xsd:extension>
        </xsd:complexContent>
      </xsd:complexType>
    </xsd:element>
    <xsd:element name="Hendelsesdato" ma:index="4" nillable="true" ma:displayName="Hendelsesdato" ma:format="DateOnly" ma:internalName="Hendelsesdato" ma:readOnly="false">
      <xsd:simpleType>
        <xsd:restriction base="dms:DateTime"/>
      </xsd:simpleType>
    </xsd:element>
    <xsd:element name="Type_x0020_arbeid" ma:index="5" nillable="true" ma:displayName="Type arbeid" ma:format="Dropdown" ma:internalName="Type_x0020_arbeid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rbeid i grøfter"/>
                    <xsd:enumeration value="Arbeid i høyden"/>
                    <xsd:enumeration value="Arbeid i og ved spor"/>
                    <xsd:enumeration value="Armering"/>
                    <xsd:enumeration value="Ballastrensing"/>
                    <xsd:enumeration value="Befaring"/>
                    <xsd:enumeration value="Bergsikring/rensk"/>
                    <xsd:enumeration value="Boring"/>
                    <xsd:enumeration value="Drift / vedlikehold / kontrollarbeid"/>
                    <xsd:enumeration value="Dumping"/>
                    <xsd:enumeration value="Elektroarbeid"/>
                    <xsd:enumeration value="Forflytning/gange"/>
                    <xsd:enumeration value="Forflytning/maskiner"/>
                    <xsd:enumeration value="Forskaling"/>
                    <xsd:enumeration value="Fundamentering (peling, spunting, boring, forankring)"/>
                    <xsd:enumeration value="Graving"/>
                    <xsd:enumeration value="Grunnarbeid"/>
                    <xsd:enumeration value="Grunnundersøkelser"/>
                    <xsd:enumeration value="Ikke aktuelt"/>
                    <xsd:enumeration value="Injeksjon"/>
                    <xsd:enumeration value="Inspeksjon/kontroll"/>
                    <xsd:enumeration value="Jernbanetekniske arbeider"/>
                    <xsd:enumeration value="Konstruksjonsarbeid"/>
                    <xsd:enumeration value="Lasting/lossing"/>
                    <xsd:enumeration value="Løfteoperasjoner"/>
                    <xsd:enumeration value="Løsmassearbeid"/>
                    <xsd:enumeration value="Masseforflytting"/>
                    <xsd:enumeration value="Montering/demontering"/>
                    <xsd:enumeration value="Mudring"/>
                    <xsd:enumeration value="Riving"/>
                    <xsd:enumeration value="Sprenging"/>
                    <xsd:enumeration value="Støping"/>
                    <xsd:enumeration value="Støyisolering"/>
                    <xsd:enumeration value="Transport"/>
                    <xsd:enumeration value="Undervannsarbeid"/>
                    <xsd:enumeration value="Vann og avløp"/>
                    <xsd:enumeration value="Vedlikehold av maskiner og utstyr"/>
                    <xsd:enumeration value="Vegetasjonsrydding"/>
                    <xsd:enumeration value="Avvikshåndtering/Beredskap"/>
                    <xsd:enumeration value="Kjøring av arbeidstog/tomtog"/>
                    <xsd:enumeration value="Kjøring av godstog"/>
                    <xsd:enumeration value="Kjøring av persontog"/>
                    <xsd:enumeration value="Kunde og trafikkinformasjon"/>
                    <xsd:enumeration value="Skifting"/>
                    <xsd:enumeration value="Trafikkstyring"/>
                    <xsd:enumeration value="Øvrig / Annet"/>
                  </xsd:restriction>
                </xsd:simpleType>
              </xsd:element>
            </xsd:sequence>
          </xsd:extension>
        </xsd:complexContent>
      </xsd:complexType>
    </xsd:element>
    <xsd:element name="Type_x0020_hendelse0" ma:index="6" nillable="true" ma:displayName="Type hendelse" ma:default="Brann/eksplosjon" ma:format="Dropdown" ma:internalName="Type_x0020_hendelse0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rann/eksplosjon"/>
                    <xsd:enumeration value="Fall"/>
                    <xsd:enumeration value="Farlig eksponering"/>
                    <xsd:enumeration value="Feil/mangel/skade på infrastruktur"/>
                    <xsd:enumeration value="Konflikt menneske/maskin eller utstyr"/>
                    <xsd:enumeration value="Konflikt menneske/objekt"/>
                    <xsd:enumeration value="Kontakt med lavspenning"/>
                    <xsd:enumeration value="Kontakt med høyspenning"/>
                    <xsd:enumeration value="Avsporing"/>
                    <xsd:enumeration value="Brann"/>
                    <xsd:enumeration value="Brudd/fravik på forskrifter/bestemmelser"/>
                    <xsd:enumeration value="Driftsavvik (ikke sikkerhetshendelse)"/>
                    <xsd:enumeration value="Feil/mangler/skade på infrastruktur"/>
                    <xsd:enumeration value="Hendelse på publikumsarealer"/>
                    <xsd:enumeration value="Kontakt med elektrisk spenning"/>
                    <xsd:enumeration value="Planovergangshendelse"/>
                    <xsd:enumeration value="Sammenstøt"/>
                    <xsd:enumeration value="Sammenstøt - Anleggsmaskin"/>
                    <xsd:enumeration value="Sammenstøt - Dyr"/>
                    <xsd:enumeration value="Sammenstøt - Kjøretøy"/>
                    <xsd:enumeration value="Sammenstøt - Objekt"/>
                    <xsd:enumeration value="Sammenstøt - Passering av signal i stopp/Signalfall - Signal ikke passert"/>
                    <xsd:enumeration value="Sammenstøt - Passering av signal i stopp/Signalfall - Signal passert"/>
                    <xsd:enumeration value="Sammenstøt - Person - Arbeidende"/>
                    <xsd:enumeration value="Sammenstøt - Person - Barn i/ved spor"/>
                    <xsd:enumeration value="Sammenstøt - Person - Passasjer"/>
                    <xsd:enumeration value="Sammenstøt - Person - Person farlig nær plattformkant"/>
                    <xsd:enumeration value="Sammenstøt - Person - Person på plattformovergang"/>
                    <xsd:enumeration value="Sammenstøt - Person - 3. person"/>
                    <xsd:enumeration value="Sammenstøt - Ras"/>
                    <xsd:enumeration value="Sammenstøt - Snø/is i spor"/>
                    <xsd:enumeration value="Sammenstøt - Veitrafikk-kjøretøy"/>
                    <xsd:enumeration value="Øvrig / Annet"/>
                    <xsd:enumeration value="Læringssirkulære"/>
                  </xsd:restriction>
                </xsd:simpleType>
              </xsd:element>
            </xsd:sequence>
          </xsd:extension>
        </xsd:complexContent>
      </xsd:complexType>
    </xsd:element>
    <xsd:element name="Tilgjengeligeksternt" ma:index="7" nillable="true" ma:displayName="Tilgjengelig eksternt" ma:format="Dropdown" ma:internalName="Tilgjengeligeksternt" ma:readOnly="false">
      <xsd:simpleType>
        <xsd:restriction base="dms:Choice">
          <xsd:enumeration value="Ja"/>
          <xsd:enumeration value="Nei"/>
        </xsd:restriction>
      </xsd:simpleType>
    </xsd:element>
    <xsd:element name="Dato" ma:index="8" nillable="true" ma:displayName="Dato" ma:format="DateOnly" ma:internalName="Dato" ma:readOnly="false">
      <xsd:simpleType>
        <xsd:restriction base="dms:DateTime"/>
      </xsd:simpleType>
    </xsd:element>
    <xsd:element name="Synergi_x0020_nr_x002e_" ma:index="9" nillable="true" ma:displayName="Synergi nr." ma:decimals="0" ma:internalName="Synergi_x0020_nr_x002e_">
      <xsd:simpleType>
        <xsd:restriction base="dms:Number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hidden="true" ma:internalName="MediaServiceAutoTags" ma:readOnly="true">
      <xsd:simpleType>
        <xsd:restriction base="dms:Text"/>
      </xsd:simpleType>
    </xsd:element>
    <xsd:element name="MediaServiceOCR" ma:index="18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Kommentar" ma:index="25" nillable="true" ma:displayName="Nr på læringsark" ma:format="Dropdown" ma:internalName="Kommentar" ma:percentage="FALSE">
      <xsd:simpleType>
        <xsd:restriction base="dms:Number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0ed6b-e20c-42c5-b96e-afb036db9f6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Innholdstype"/>
        <xsd:element ref="dc:title" minOccurs="0" maxOccurs="1" ma:index="1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endelsesdato xmlns="6301de8d-55e7-4a54-ba55-a1b21df74647" xsi:nil="true"/>
    <Tilgjengeligeksternt xmlns="6301de8d-55e7-4a54-ba55-a1b21df74647" xsi:nil="true"/>
    <Type_x0020_arbeid xmlns="6301de8d-55e7-4a54-ba55-a1b21df74647" xsi:nil="true"/>
    <Type_x0020_hendelse0 xmlns="6301de8d-55e7-4a54-ba55-a1b21df74647">
      <Value>Brann/eksplosjon</Value>
    </Type_x0020_hendelse0>
    <Hendelsestype xmlns="6301de8d-55e7-4a54-ba55-a1b21df74647">
      <Value>1</Value>
    </Hendelsestype>
    <Dato xmlns="6301de8d-55e7-4a54-ba55-a1b21df74647" xsi:nil="true"/>
    <Fagtype xmlns="6301de8d-55e7-4a54-ba55-a1b21df74647" xsi:nil="true"/>
    <Synergi_x0020_nr_x002e_ xmlns="6301de8d-55e7-4a54-ba55-a1b21df74647" xsi:nil="true"/>
    <Kommentar xmlns="6301de8d-55e7-4a54-ba55-a1b21df74647" xsi:nil="true"/>
  </documentManagement>
</p:properties>
</file>

<file path=customXml/itemProps1.xml><?xml version="1.0" encoding="utf-8"?>
<ds:datastoreItem xmlns:ds="http://schemas.openxmlformats.org/officeDocument/2006/customXml" ds:itemID="{3A880DEF-B365-475D-9619-2C065469D0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01de8d-55e7-4a54-ba55-a1b21df74647"/>
    <ds:schemaRef ds:uri="4580ed6b-e20c-42c5-b96e-afb036db9f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1A3EBE-1F48-4511-9CE3-042E63B4A3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86AD72-D8E5-426E-8C67-A544FBE11492}">
  <ds:schemaRefs>
    <ds:schemaRef ds:uri="b4458f00-9ca2-4f9e-9c33-c5e4b1d6b150"/>
    <ds:schemaRef ds:uri="http://purl.org/dc/elements/1.1/"/>
    <ds:schemaRef ds:uri="http://schemas.microsoft.com/office/2006/metadata/properties"/>
    <ds:schemaRef ds:uri="a5c81a1d-8aec-4e10-9daf-2658fc26337c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  <ds:schemaRef ds:uri="732391b8-43f6-4bb1-bde3-56b95ab0de03"/>
    <ds:schemaRef ds:uri="6301de8d-55e7-4a54-ba55-a1b21df7464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1213</Words>
  <Application>Microsoft Office PowerPoint</Application>
  <PresentationFormat>Skjermfremvisning (16:9)</PresentationFormat>
  <Paragraphs>163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3" baseType="lpstr">
      <vt:lpstr>Aptos</vt:lpstr>
      <vt:lpstr>Arial</vt:lpstr>
      <vt:lpstr>Calibri</vt:lpstr>
      <vt:lpstr>Presentasjonsmal Bane NOR</vt:lpstr>
      <vt:lpstr>Tittel, Sted, Dato.</vt:lpstr>
      <vt:lpstr>Vedlegg</vt:lpstr>
      <vt:lpstr>Instruks for utfylling</vt:lpstr>
      <vt:lpstr>Instruks for utfylling</vt:lpstr>
      <vt:lpstr>Instruks for utfylling</vt:lpstr>
      <vt:lpstr>Avsporing av tog, Bryn st., 25.09.2019.</vt:lpstr>
      <vt:lpstr>Oversiktbilde avsporingen spor 2 Bryn stasjon</vt:lpstr>
      <vt:lpstr>Nærmeste (bakre) lok avsporet</vt:lpstr>
      <vt:lpstr>Høydeforskjell/vindskjevhet i sporet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 - 48T rapport - ÅÅÅÅ.MM.DD -TITTEL</dc:title>
  <dc:creator/>
  <cp:keywords>48T rapport; 48T</cp:keywords>
  <dc:description/>
  <cp:lastModifiedBy/>
  <cp:revision>36</cp:revision>
  <dcterms:created xsi:type="dcterms:W3CDTF">2019-08-23T08:04:29Z</dcterms:created>
  <dcterms:modified xsi:type="dcterms:W3CDTF">2025-02-05T13:24:44Z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0x010100CDC6C0FD824B554896E20604FBA6933B</vt:lpwstr>
  </property>
  <property fmtid="{D5CDD505-2E9C-101B-9397-08002B2CF9AE}" pid="3" name="_dlc_DocIdItemGuid">
    <vt:lpwstr>40dcb4eb-abb2-4644-b143-5542089c9043</vt:lpwstr>
  </property>
  <property fmtid="{D5CDD505-2E9C-101B-9397-08002B2CF9AE}" pid="4" name="Dokumenttype">
    <vt:lpwstr>157;#Mal|e7c8cf03-d69e-4d84-855c-90c005364174</vt:lpwstr>
  </property>
  <property fmtid="{D5CDD505-2E9C-101B-9397-08002B2CF9AE}" pid="5" name="Kontrollerte emneord">
    <vt:lpwstr>198;#mal|86d26ec8-3425-4ddc-89c0-77593a084e0b;#11116;#uhellsrapport|ecc1aca2-b679-405d-abd7-7e6659f06cfb</vt:lpwstr>
  </property>
  <property fmtid="{D5CDD505-2E9C-101B-9397-08002B2CF9AE}" pid="6" name="TaxKeyword">
    <vt:lpwstr>24211;#48T rapport|60093cad-ff8b-486e-8665-ee1764cc9199;#24989;#48T|64ebce4a-b91e-43d3-b410-796554f27f3d</vt:lpwstr>
  </property>
  <property fmtid="{D5CDD505-2E9C-101B-9397-08002B2CF9AE}" pid="7" name="MSIP_Label_711ea76c-7944-4b49-8aa5-a105a354bd55_Enabled">
    <vt:lpwstr>true</vt:lpwstr>
  </property>
  <property fmtid="{D5CDD505-2E9C-101B-9397-08002B2CF9AE}" pid="8" name="MSIP_Label_711ea76c-7944-4b49-8aa5-a105a354bd55_SetDate">
    <vt:lpwstr>2024-10-30T20:57:50Z</vt:lpwstr>
  </property>
  <property fmtid="{D5CDD505-2E9C-101B-9397-08002B2CF9AE}" pid="9" name="MSIP_Label_711ea76c-7944-4b49-8aa5-a105a354bd55_Method">
    <vt:lpwstr>Standard</vt:lpwstr>
  </property>
  <property fmtid="{D5CDD505-2E9C-101B-9397-08002B2CF9AE}" pid="10" name="MSIP_Label_711ea76c-7944-4b49-8aa5-a105a354bd55_Name">
    <vt:lpwstr>711ea76c-7944-4b49-8aa5-a105a354bd55</vt:lpwstr>
  </property>
  <property fmtid="{D5CDD505-2E9C-101B-9397-08002B2CF9AE}" pid="11" name="MSIP_Label_711ea76c-7944-4b49-8aa5-a105a354bd55_SiteId">
    <vt:lpwstr>6ee535f2-3064-4ac9-81d8-4ceb2ff790c6</vt:lpwstr>
  </property>
  <property fmtid="{D5CDD505-2E9C-101B-9397-08002B2CF9AE}" pid="12" name="MSIP_Label_711ea76c-7944-4b49-8aa5-a105a354bd55_ActionId">
    <vt:lpwstr>ccfae65b-cb6f-46a2-9aa1-a9e019b1894b</vt:lpwstr>
  </property>
  <property fmtid="{D5CDD505-2E9C-101B-9397-08002B2CF9AE}" pid="13" name="MSIP_Label_711ea76c-7944-4b49-8aa5-a105a354bd55_ContentBits">
    <vt:lpwstr>3</vt:lpwstr>
  </property>
  <property fmtid="{D5CDD505-2E9C-101B-9397-08002B2CF9AE}" pid="14" name="ClassificationContentMarkingFooterLocations">
    <vt:lpwstr>Presentasjonsmal Bane NOR:10</vt:lpwstr>
  </property>
  <property fmtid="{D5CDD505-2E9C-101B-9397-08002B2CF9AE}" pid="15" name="ClassificationContentMarkingFooterText">
    <vt:lpwstr>I N T E R N</vt:lpwstr>
  </property>
  <property fmtid="{D5CDD505-2E9C-101B-9397-08002B2CF9AE}" pid="16" name="ClassificationContentMarkingHeaderLocations">
    <vt:lpwstr>Presentasjonsmal Bane NOR:9</vt:lpwstr>
  </property>
  <property fmtid="{D5CDD505-2E9C-101B-9397-08002B2CF9AE}" pid="17" name="ClassificationContentMarkingHeaderText">
    <vt:lpwstr>I N T E R N</vt:lpwstr>
  </property>
</Properties>
</file>